
<file path=[Content_Types].xml><?xml version="1.0" encoding="utf-8"?>
<Types xmlns="http://schemas.openxmlformats.org/package/2006/content-types">
  <Default Extension="xml" ContentType="application/xml"/>
  <Default Extension="jpeg" ContentType="image/jpeg"/>
  <Default Extension="mp3" ContentType="audio/mpeg"/>
  <Default Extension="mp4" ContentType="video/mp4"/>
  <Default Extension="rels" ContentType="application/vnd.openxmlformats-package.relationships+xml"/>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17"/>
  </p:notesMasterIdLst>
  <p:sldIdLst>
    <p:sldId id="256" r:id="rId2"/>
    <p:sldId id="257" r:id="rId3"/>
    <p:sldId id="292" r:id="rId4"/>
    <p:sldId id="260" r:id="rId5"/>
    <p:sldId id="280" r:id="rId6"/>
    <p:sldId id="261" r:id="rId7"/>
    <p:sldId id="281" r:id="rId8"/>
    <p:sldId id="262" r:id="rId9"/>
    <p:sldId id="282" r:id="rId10"/>
    <p:sldId id="283" r:id="rId11"/>
    <p:sldId id="284" r:id="rId12"/>
    <p:sldId id="285" r:id="rId13"/>
    <p:sldId id="286" r:id="rId14"/>
    <p:sldId id="287" r:id="rId15"/>
    <p:sldId id="288" r:id="rId16"/>
    <p:sldId id="289" r:id="rId17"/>
    <p:sldId id="290" r:id="rId18"/>
    <p:sldId id="291"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2" r:id="rId48"/>
    <p:sldId id="323" r:id="rId49"/>
    <p:sldId id="324" r:id="rId50"/>
    <p:sldId id="325" r:id="rId51"/>
    <p:sldId id="326" r:id="rId52"/>
    <p:sldId id="327" r:id="rId53"/>
    <p:sldId id="328" r:id="rId54"/>
    <p:sldId id="331" r:id="rId55"/>
    <p:sldId id="329" r:id="rId56"/>
    <p:sldId id="332" r:id="rId57"/>
    <p:sldId id="330" r:id="rId58"/>
    <p:sldId id="333" r:id="rId59"/>
    <p:sldId id="334" r:id="rId60"/>
    <p:sldId id="335" r:id="rId61"/>
    <p:sldId id="336" r:id="rId62"/>
    <p:sldId id="337" r:id="rId63"/>
    <p:sldId id="338" r:id="rId64"/>
    <p:sldId id="339" r:id="rId65"/>
    <p:sldId id="340" r:id="rId66"/>
    <p:sldId id="342" r:id="rId67"/>
    <p:sldId id="344" r:id="rId68"/>
    <p:sldId id="345" r:id="rId69"/>
    <p:sldId id="346" r:id="rId70"/>
    <p:sldId id="347" r:id="rId71"/>
    <p:sldId id="348" r:id="rId72"/>
    <p:sldId id="349" r:id="rId73"/>
    <p:sldId id="350" r:id="rId74"/>
    <p:sldId id="351" r:id="rId75"/>
    <p:sldId id="352" r:id="rId76"/>
    <p:sldId id="373" r:id="rId77"/>
    <p:sldId id="374" r:id="rId78"/>
    <p:sldId id="375" r:id="rId79"/>
    <p:sldId id="376" r:id="rId80"/>
    <p:sldId id="387" r:id="rId81"/>
    <p:sldId id="388" r:id="rId82"/>
    <p:sldId id="389" r:id="rId83"/>
    <p:sldId id="390" r:id="rId84"/>
    <p:sldId id="353" r:id="rId85"/>
    <p:sldId id="354" r:id="rId86"/>
    <p:sldId id="355" r:id="rId87"/>
    <p:sldId id="356" r:id="rId88"/>
    <p:sldId id="357" r:id="rId89"/>
    <p:sldId id="358" r:id="rId90"/>
    <p:sldId id="269" r:id="rId91"/>
    <p:sldId id="360" r:id="rId92"/>
    <p:sldId id="361" r:id="rId93"/>
    <p:sldId id="362" r:id="rId94"/>
    <p:sldId id="363" r:id="rId95"/>
    <p:sldId id="364" r:id="rId96"/>
    <p:sldId id="272" r:id="rId97"/>
    <p:sldId id="273" r:id="rId98"/>
    <p:sldId id="365" r:id="rId99"/>
    <p:sldId id="366" r:id="rId100"/>
    <p:sldId id="370" r:id="rId101"/>
    <p:sldId id="371" r:id="rId102"/>
    <p:sldId id="367" r:id="rId103"/>
    <p:sldId id="368" r:id="rId104"/>
    <p:sldId id="369" r:id="rId105"/>
    <p:sldId id="372" r:id="rId106"/>
    <p:sldId id="377" r:id="rId107"/>
    <p:sldId id="378" r:id="rId108"/>
    <p:sldId id="379" r:id="rId109"/>
    <p:sldId id="380" r:id="rId110"/>
    <p:sldId id="381" r:id="rId111"/>
    <p:sldId id="382" r:id="rId112"/>
    <p:sldId id="383" r:id="rId113"/>
    <p:sldId id="384" r:id="rId114"/>
    <p:sldId id="385" r:id="rId115"/>
    <p:sldId id="386"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2F999-6E2F-A44F-A79F-9543A70967F8}">
          <p14:sldIdLst>
            <p14:sldId id="256"/>
            <p14:sldId id="257"/>
            <p14:sldId id="292"/>
          </p14:sldIdLst>
        </p14:section>
        <p14:section name="Must Feature 1" id="{715F0144-A6F6-284C-A232-515BF07074DA}">
          <p14:sldIdLst>
            <p14:sldId id="260"/>
            <p14:sldId id="280"/>
            <p14:sldId id="261"/>
            <p14:sldId id="281"/>
            <p14:sldId id="262"/>
          </p14:sldIdLst>
        </p14:section>
        <p14:section name="Must Feature 2" id="{96F76067-01F3-5449-9B09-2CD275C2BE51}">
          <p14:sldIdLst>
            <p14:sldId id="282"/>
            <p14:sldId id="283"/>
            <p14:sldId id="284"/>
            <p14:sldId id="285"/>
            <p14:sldId id="286"/>
          </p14:sldIdLst>
        </p14:section>
        <p14:section name="Must Feature 3" id="{16F78368-D022-9A42-9A2C-711C15E1513B}">
          <p14:sldIdLst>
            <p14:sldId id="287"/>
            <p14:sldId id="288"/>
            <p14:sldId id="289"/>
            <p14:sldId id="290"/>
            <p14:sldId id="291"/>
          </p14:sldIdLst>
        </p14:section>
        <p14:section name="Must Feature 4" id="{C800AF18-3AA5-6B49-B704-1A0DC8E3249A}">
          <p14:sldIdLst>
            <p14:sldId id="293"/>
            <p14:sldId id="294"/>
            <p14:sldId id="295"/>
            <p14:sldId id="296"/>
            <p14:sldId id="297"/>
          </p14:sldIdLst>
        </p14:section>
        <p14:section name="Must Feature 5" id="{0C676B4E-ED90-C24F-8D68-A601892C3B07}">
          <p14:sldIdLst>
            <p14:sldId id="298"/>
            <p14:sldId id="299"/>
            <p14:sldId id="300"/>
            <p14:sldId id="301"/>
            <p14:sldId id="302"/>
          </p14:sldIdLst>
        </p14:section>
        <p14:section name="Must Feature 6" id="{1E3A30EF-37F6-2449-8DCB-32145248B02D}">
          <p14:sldIdLst>
            <p14:sldId id="303"/>
            <p14:sldId id="304"/>
            <p14:sldId id="305"/>
            <p14:sldId id="306"/>
            <p14:sldId id="307"/>
          </p14:sldIdLst>
        </p14:section>
        <p14:section name="Must Feature 7" id="{7941102E-1AA9-7645-B116-7801569728F0}">
          <p14:sldIdLst>
            <p14:sldId id="308"/>
            <p14:sldId id="309"/>
            <p14:sldId id="310"/>
            <p14:sldId id="311"/>
            <p14:sldId id="312"/>
          </p14:sldIdLst>
        </p14:section>
        <p14:section name="Must Feature 8" id="{D33F0BF2-9604-C849-B97D-40125251E2A5}">
          <p14:sldIdLst>
            <p14:sldId id="313"/>
            <p14:sldId id="314"/>
            <p14:sldId id="315"/>
            <p14:sldId id="316"/>
            <p14:sldId id="317"/>
          </p14:sldIdLst>
        </p14:section>
        <p14:section name="Must Feature 9" id="{A221CAA2-94C6-7C40-A263-D51915867C5D}">
          <p14:sldIdLst>
            <p14:sldId id="318"/>
            <p14:sldId id="319"/>
            <p14:sldId id="320"/>
            <p14:sldId id="322"/>
          </p14:sldIdLst>
        </p14:section>
        <p14:section name="Must Feature 10" id="{975FD926-FF80-4042-9958-7A4BEC088CC3}">
          <p14:sldIdLst>
            <p14:sldId id="323"/>
            <p14:sldId id="324"/>
            <p14:sldId id="325"/>
            <p14:sldId id="326"/>
          </p14:sldIdLst>
        </p14:section>
        <p14:section name="Must Feature 11" id="{82EE9C4C-13BD-9041-8810-0E4753C24933}">
          <p14:sldIdLst>
            <p14:sldId id="327"/>
            <p14:sldId id="328"/>
            <p14:sldId id="331"/>
            <p14:sldId id="329"/>
            <p14:sldId id="332"/>
            <p14:sldId id="330"/>
          </p14:sldIdLst>
        </p14:section>
        <p14:section name="Must Feature 12" id="{7380A754-AE1F-8B46-BD55-93AE23587E93}">
          <p14:sldIdLst>
            <p14:sldId id="333"/>
            <p14:sldId id="334"/>
            <p14:sldId id="335"/>
            <p14:sldId id="336"/>
            <p14:sldId id="337"/>
            <p14:sldId id="338"/>
          </p14:sldIdLst>
        </p14:section>
        <p14:section name="Must Feature 13" id="{A55F2E26-29CE-2840-94A8-B2319D855B81}">
          <p14:sldIdLst>
            <p14:sldId id="339"/>
            <p14:sldId id="340"/>
            <p14:sldId id="342"/>
            <p14:sldId id="344"/>
          </p14:sldIdLst>
        </p14:section>
        <p14:section name="Must Feature 14" id="{EC365399-3CA1-2F43-8500-B7B5880246BF}">
          <p14:sldIdLst>
            <p14:sldId id="345"/>
            <p14:sldId id="346"/>
            <p14:sldId id="347"/>
            <p14:sldId id="348"/>
          </p14:sldIdLst>
        </p14:section>
        <p14:section name="Must Feature 15" id="{557390A8-35B9-F046-93CC-B63D05A6F5C8}">
          <p14:sldIdLst>
            <p14:sldId id="349"/>
            <p14:sldId id="350"/>
            <p14:sldId id="351"/>
            <p14:sldId id="352"/>
          </p14:sldIdLst>
        </p14:section>
        <p14:section name="CouldHave Feature 1" id="{8DD15602-8C34-6A4C-BE9D-C575135E0D52}">
          <p14:sldIdLst>
            <p14:sldId id="373"/>
            <p14:sldId id="374"/>
            <p14:sldId id="375"/>
            <p14:sldId id="376"/>
          </p14:sldIdLst>
        </p14:section>
        <p14:section name="Could Have Feature 2" id="{A4D53B37-D3DC-0F41-8BB9-6E5CDD593DA2}">
          <p14:sldIdLst>
            <p14:sldId id="387"/>
            <p14:sldId id="388"/>
            <p14:sldId id="389"/>
            <p14:sldId id="390"/>
          </p14:sldIdLst>
        </p14:section>
        <p14:section name="Jacobs Model" id="{34F3E17A-F8B3-274C-86B1-93A5087E0929}">
          <p14:sldIdLst>
            <p14:sldId id="353"/>
            <p14:sldId id="354"/>
            <p14:sldId id="355"/>
            <p14:sldId id="356"/>
            <p14:sldId id="357"/>
            <p14:sldId id="358"/>
          </p14:sldIdLst>
        </p14:section>
        <p14:section name="Theory 1" id="{343EE5C6-5114-C442-BB41-25AB3F84C2A5}">
          <p14:sldIdLst>
            <p14:sldId id="269"/>
            <p14:sldId id="360"/>
            <p14:sldId id="361"/>
            <p14:sldId id="362"/>
            <p14:sldId id="363"/>
            <p14:sldId id="364"/>
            <p14:sldId id="272"/>
            <p14:sldId id="273"/>
            <p14:sldId id="365"/>
            <p14:sldId id="366"/>
            <p14:sldId id="370"/>
            <p14:sldId id="371"/>
            <p14:sldId id="367"/>
            <p14:sldId id="368"/>
            <p14:sldId id="369"/>
            <p14:sldId id="372"/>
            <p14:sldId id="377"/>
            <p14:sldId id="378"/>
            <p14:sldId id="379"/>
            <p14:sldId id="380"/>
            <p14:sldId id="381"/>
            <p14:sldId id="382"/>
            <p14:sldId id="383"/>
            <p14:sldId id="384"/>
            <p14:sldId id="385"/>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snapToObjects="1">
      <p:cViewPr>
        <p:scale>
          <a:sx n="120" d="100"/>
          <a:sy n="120" d="100"/>
        </p:scale>
        <p:origin x="2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142F3-352C-E142-8155-9C0DE946C183}" type="datetimeFigureOut">
              <a:rPr lang="en-US" smtClean="0"/>
              <a:t>6/26/17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C7113-DBD1-7D47-9B4A-D5A83343D8B7}" type="slidenum">
              <a:rPr lang="en-US" smtClean="0"/>
              <a:t>‹#›</a:t>
            </a:fld>
            <a:endParaRPr lang="en-US"/>
          </a:p>
        </p:txBody>
      </p:sp>
    </p:spTree>
    <p:extLst>
      <p:ext uri="{BB962C8B-B14F-4D97-AF65-F5344CB8AC3E}">
        <p14:creationId xmlns:p14="http://schemas.microsoft.com/office/powerpoint/2010/main" val="102207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33</a:t>
            </a:fld>
            <a:endParaRPr lang="en-US"/>
          </a:p>
        </p:txBody>
      </p:sp>
    </p:spTree>
    <p:extLst>
      <p:ext uri="{BB962C8B-B14F-4D97-AF65-F5344CB8AC3E}">
        <p14:creationId xmlns:p14="http://schemas.microsoft.com/office/powerpoint/2010/main" val="546010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75</a:t>
            </a:fld>
            <a:endParaRPr lang="en-US"/>
          </a:p>
        </p:txBody>
      </p:sp>
    </p:spTree>
    <p:extLst>
      <p:ext uri="{BB962C8B-B14F-4D97-AF65-F5344CB8AC3E}">
        <p14:creationId xmlns:p14="http://schemas.microsoft.com/office/powerpoint/2010/main" val="744118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79</a:t>
            </a:fld>
            <a:endParaRPr lang="en-US"/>
          </a:p>
        </p:txBody>
      </p:sp>
    </p:spTree>
    <p:extLst>
      <p:ext uri="{BB962C8B-B14F-4D97-AF65-F5344CB8AC3E}">
        <p14:creationId xmlns:p14="http://schemas.microsoft.com/office/powerpoint/2010/main" val="50916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83</a:t>
            </a:fld>
            <a:endParaRPr lang="en-US"/>
          </a:p>
        </p:txBody>
      </p:sp>
    </p:spTree>
    <p:extLst>
      <p:ext uri="{BB962C8B-B14F-4D97-AF65-F5344CB8AC3E}">
        <p14:creationId xmlns:p14="http://schemas.microsoft.com/office/powerpoint/2010/main" val="744904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89</a:t>
            </a:fld>
            <a:endParaRPr lang="en-US"/>
          </a:p>
        </p:txBody>
      </p:sp>
    </p:spTree>
    <p:extLst>
      <p:ext uri="{BB962C8B-B14F-4D97-AF65-F5344CB8AC3E}">
        <p14:creationId xmlns:p14="http://schemas.microsoft.com/office/powerpoint/2010/main" val="23840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38</a:t>
            </a:fld>
            <a:endParaRPr lang="en-US"/>
          </a:p>
        </p:txBody>
      </p:sp>
    </p:spTree>
    <p:extLst>
      <p:ext uri="{BB962C8B-B14F-4D97-AF65-F5344CB8AC3E}">
        <p14:creationId xmlns:p14="http://schemas.microsoft.com/office/powerpoint/2010/main" val="77412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43</a:t>
            </a:fld>
            <a:endParaRPr lang="en-US"/>
          </a:p>
        </p:txBody>
      </p:sp>
    </p:spTree>
    <p:extLst>
      <p:ext uri="{BB962C8B-B14F-4D97-AF65-F5344CB8AC3E}">
        <p14:creationId xmlns:p14="http://schemas.microsoft.com/office/powerpoint/2010/main" val="179678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47</a:t>
            </a:fld>
            <a:endParaRPr lang="en-US"/>
          </a:p>
        </p:txBody>
      </p:sp>
    </p:spTree>
    <p:extLst>
      <p:ext uri="{BB962C8B-B14F-4D97-AF65-F5344CB8AC3E}">
        <p14:creationId xmlns:p14="http://schemas.microsoft.com/office/powerpoint/2010/main" val="194796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51</a:t>
            </a:fld>
            <a:endParaRPr lang="en-US"/>
          </a:p>
        </p:txBody>
      </p:sp>
    </p:spTree>
    <p:extLst>
      <p:ext uri="{BB962C8B-B14F-4D97-AF65-F5344CB8AC3E}">
        <p14:creationId xmlns:p14="http://schemas.microsoft.com/office/powerpoint/2010/main" val="131084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57</a:t>
            </a:fld>
            <a:endParaRPr lang="en-US"/>
          </a:p>
        </p:txBody>
      </p:sp>
    </p:spTree>
    <p:extLst>
      <p:ext uri="{BB962C8B-B14F-4D97-AF65-F5344CB8AC3E}">
        <p14:creationId xmlns:p14="http://schemas.microsoft.com/office/powerpoint/2010/main" val="102643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63</a:t>
            </a:fld>
            <a:endParaRPr lang="en-US"/>
          </a:p>
        </p:txBody>
      </p:sp>
    </p:spTree>
    <p:extLst>
      <p:ext uri="{BB962C8B-B14F-4D97-AF65-F5344CB8AC3E}">
        <p14:creationId xmlns:p14="http://schemas.microsoft.com/office/powerpoint/2010/main" val="1750706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67</a:t>
            </a:fld>
            <a:endParaRPr lang="en-US"/>
          </a:p>
        </p:txBody>
      </p:sp>
    </p:spTree>
    <p:extLst>
      <p:ext uri="{BB962C8B-B14F-4D97-AF65-F5344CB8AC3E}">
        <p14:creationId xmlns:p14="http://schemas.microsoft.com/office/powerpoint/2010/main" val="1897622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8C7113-DBD1-7D47-9B4A-D5A83343D8B7}" type="slidenum">
              <a:rPr lang="en-US" smtClean="0"/>
              <a:t>71</a:t>
            </a:fld>
            <a:endParaRPr lang="en-US"/>
          </a:p>
        </p:txBody>
      </p:sp>
    </p:spTree>
    <p:extLst>
      <p:ext uri="{BB962C8B-B14F-4D97-AF65-F5344CB8AC3E}">
        <p14:creationId xmlns:p14="http://schemas.microsoft.com/office/powerpoint/2010/main" val="54530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6/26/17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6/26/17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6/26/17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6/26/17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arta.me/android-mvvm-pattern/" TargetMode="External"/><Relationship Id="rId3" Type="http://schemas.openxmlformats.org/officeDocument/2006/relationships/hyperlink" Target="https://blogs.msdn.microsoft.com/johngossman/2006/03/04/advantages-and-disadvantages-of-m-v-v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cc.uma.es/~amg/ISE/OOP-Java-UML/Chapter8.htm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4.mp4"/><Relationship Id="rId2" Type="http://schemas.openxmlformats.org/officeDocument/2006/relationships/video" Target="../media/media4.mp4"/></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1" Type="http://schemas.microsoft.com/office/2007/relationships/media" Target="../media/media5.mp4"/><Relationship Id="rId2" Type="http://schemas.openxmlformats.org/officeDocument/2006/relationships/video" Target="../media/media5.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4.mp4"/><Relationship Id="rId2" Type="http://schemas.openxmlformats.org/officeDocument/2006/relationships/video" Target="../media/media4.mp4"/></Relationships>
</file>

<file path=ppt/slides/_rels/slide54.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video" Target="../media/media7.mp4"/><Relationship Id="rId5" Type="http://schemas.microsoft.com/office/2007/relationships/media" Target="../media/media8.mp4"/><Relationship Id="rId6" Type="http://schemas.openxmlformats.org/officeDocument/2006/relationships/video" Target="../media/media8.mp4"/><Relationship Id="rId7" Type="http://schemas.openxmlformats.org/officeDocument/2006/relationships/slideLayout" Target="../slideLayouts/slideLayout2.xml"/><Relationship Id="rId8" Type="http://schemas.openxmlformats.org/officeDocument/2006/relationships/image" Target="../media/image37.png"/><Relationship Id="rId9" Type="http://schemas.openxmlformats.org/officeDocument/2006/relationships/image" Target="../media/image38.png"/><Relationship Id="rId1" Type="http://schemas.microsoft.com/office/2007/relationships/media" Target="../media/media6.mp4"/><Relationship Id="rId2" Type="http://schemas.openxmlformats.org/officeDocument/2006/relationships/video" Target="../media/media6.mp4"/></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1" Type="http://schemas.microsoft.com/office/2007/relationships/media" Target="../media/media5.mp4"/><Relationship Id="rId2" Type="http://schemas.openxmlformats.org/officeDocument/2006/relationships/video" Target="../media/media5.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video" Target="../media/media10.mp4"/><Relationship Id="rId5" Type="http://schemas.microsoft.com/office/2007/relationships/media" Target="../media/media11.mp4"/><Relationship Id="rId6" Type="http://schemas.openxmlformats.org/officeDocument/2006/relationships/video" Target="../media/media11.mp4"/><Relationship Id="rId7" Type="http://schemas.openxmlformats.org/officeDocument/2006/relationships/slideLayout" Target="../slideLayouts/slideLayout2.xml"/><Relationship Id="rId8" Type="http://schemas.openxmlformats.org/officeDocument/2006/relationships/image" Target="../media/image40.png"/><Relationship Id="rId9" Type="http://schemas.openxmlformats.org/officeDocument/2006/relationships/image" Target="../media/image41.png"/><Relationship Id="rId1" Type="http://schemas.microsoft.com/office/2007/relationships/media" Target="../media/media9.mp4"/><Relationship Id="rId2" Type="http://schemas.openxmlformats.org/officeDocument/2006/relationships/video" Target="../media/media9.mp4"/></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2.png"/><Relationship Id="rId1" Type="http://schemas.microsoft.com/office/2007/relationships/media" Target="../media/media12.mp4"/><Relationship Id="rId2" Type="http://schemas.openxmlformats.org/officeDocument/2006/relationships/video" Target="../media/media12.mp4"/></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png"/><Relationship Id="rId1" Type="http://schemas.microsoft.com/office/2007/relationships/media" Target="../media/media13.mp3"/><Relationship Id="rId2" Type="http://schemas.openxmlformats.org/officeDocument/2006/relationships/audio" Target="../media/media13.mp3"/></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6.png"/><Relationship Id="rId1" Type="http://schemas.microsoft.com/office/2007/relationships/media" Target="../media/media14.wav"/><Relationship Id="rId2" Type="http://schemas.openxmlformats.org/officeDocument/2006/relationships/audio" Target="../media/media14.wav"/></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4.mp4"/><Relationship Id="rId2" Type="http://schemas.openxmlformats.org/officeDocument/2006/relationships/video" Target="../media/media4.mp4"/></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sdn.microsoft.com/en-us/library/jj159340.aspx" TargetMode="External"/><Relationship Id="rId3" Type="http://schemas.openxmlformats.org/officeDocument/2006/relationships/hyperlink" Target="http://junit.org/junit4/"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racle.com/technetwork/java/codeconventions-150003.pd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Theseus and Minotaur</a:t>
            </a:r>
            <a:endParaRPr lang="en-US" dirty="0"/>
          </a:p>
        </p:txBody>
      </p:sp>
      <p:sp>
        <p:nvSpPr>
          <p:cNvPr id="3" name="Subtitle 2"/>
          <p:cNvSpPr>
            <a:spLocks noGrp="1"/>
          </p:cNvSpPr>
          <p:nvPr>
            <p:ph type="subTitle" idx="1"/>
          </p:nvPr>
        </p:nvSpPr>
        <p:spPr/>
        <p:txBody>
          <a:bodyPr/>
          <a:lstStyle/>
          <a:p>
            <a:r>
              <a:rPr lang="en-US" dirty="0" smtClean="0"/>
              <a:t>Isaac Mackle</a:t>
            </a:r>
            <a:endParaRPr lang="en-US" dirty="0"/>
          </a:p>
        </p:txBody>
      </p:sp>
    </p:spTree>
    <p:extLst>
      <p:ext uri="{BB962C8B-B14F-4D97-AF65-F5344CB8AC3E}">
        <p14:creationId xmlns:p14="http://schemas.microsoft.com/office/powerpoint/2010/main" val="2036393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#2 - Video</a:t>
            </a:r>
            <a:endParaRPr lang="en-US" dirty="0"/>
          </a:p>
        </p:txBody>
      </p:sp>
      <p:sp>
        <p:nvSpPr>
          <p:cNvPr id="3" name="Content Placeholder 2"/>
          <p:cNvSpPr>
            <a:spLocks noGrp="1"/>
          </p:cNvSpPr>
          <p:nvPr>
            <p:ph idx="1"/>
          </p:nvPr>
        </p:nvSpPr>
        <p:spPr>
          <a:xfrm>
            <a:off x="223660" y="2280694"/>
            <a:ext cx="3360367" cy="651694"/>
          </a:xfrm>
        </p:spPr>
        <p:txBody>
          <a:bodyPr>
            <a:normAutofit/>
          </a:bodyPr>
          <a:lstStyle/>
          <a:p>
            <a:r>
              <a:rPr lang="en-US" sz="3200" dirty="0" smtClean="0"/>
              <a:t>Video Of Feature</a:t>
            </a:r>
            <a:endParaRPr lang="en-US" sz="3200" dirty="0"/>
          </a:p>
        </p:txBody>
      </p:sp>
      <p:pic>
        <p:nvPicPr>
          <p:cNvPr id="5" name="Sa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8695" y="2153412"/>
            <a:ext cx="2552589" cy="4537936"/>
          </a:xfrm>
          <a:prstGeom prst="rect">
            <a:avLst/>
          </a:prstGeom>
        </p:spPr>
      </p:pic>
    </p:spTree>
    <p:extLst>
      <p:ext uri="{BB962C8B-B14F-4D97-AF65-F5344CB8AC3E}">
        <p14:creationId xmlns:p14="http://schemas.microsoft.com/office/powerpoint/2010/main" val="13182073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4" name="Picture 3"/>
          <p:cNvPicPr>
            <a:picLocks noChangeAspect="1"/>
          </p:cNvPicPr>
          <p:nvPr/>
        </p:nvPicPr>
        <p:blipFill>
          <a:blip r:embed="rId2"/>
          <a:stretch>
            <a:fillRect/>
          </a:stretch>
        </p:blipFill>
        <p:spPr>
          <a:xfrm>
            <a:off x="357963" y="2758298"/>
            <a:ext cx="6299602" cy="2796806"/>
          </a:xfrm>
          <a:prstGeom prst="rect">
            <a:avLst/>
          </a:prstGeom>
        </p:spPr>
      </p:pic>
      <p:sp>
        <p:nvSpPr>
          <p:cNvPr id="5" name="TextBox 4"/>
          <p:cNvSpPr txBox="1"/>
          <p:nvPr/>
        </p:nvSpPr>
        <p:spPr>
          <a:xfrm>
            <a:off x="6879266" y="3870251"/>
            <a:ext cx="429926" cy="369332"/>
          </a:xfrm>
          <a:prstGeom prst="rect">
            <a:avLst/>
          </a:prstGeom>
          <a:noFill/>
        </p:spPr>
        <p:txBody>
          <a:bodyPr wrap="none" rtlCol="0">
            <a:spAutoFit/>
          </a:bodyPr>
          <a:lstStyle/>
          <a:p>
            <a:r>
              <a:rPr lang="en-US" dirty="0" smtClean="0"/>
              <a:t>VS</a:t>
            </a:r>
            <a:endParaRPr lang="en-US" dirty="0"/>
          </a:p>
        </p:txBody>
      </p:sp>
      <p:sp>
        <p:nvSpPr>
          <p:cNvPr id="6" name="TextBox 5"/>
          <p:cNvSpPr txBox="1"/>
          <p:nvPr/>
        </p:nvSpPr>
        <p:spPr>
          <a:xfrm>
            <a:off x="7697973" y="3177754"/>
            <a:ext cx="3880883" cy="1569660"/>
          </a:xfrm>
          <a:prstGeom prst="rect">
            <a:avLst/>
          </a:prstGeom>
          <a:noFill/>
        </p:spPr>
        <p:txBody>
          <a:bodyPr wrap="square" rtlCol="0">
            <a:spAutoFit/>
          </a:bodyPr>
          <a:lstStyle/>
          <a:p>
            <a:r>
              <a:rPr lang="en-US" sz="2400" dirty="0" smtClean="0"/>
              <a:t>COMPARISON</a:t>
            </a:r>
          </a:p>
          <a:p>
            <a:r>
              <a:rPr lang="en-US" dirty="0" smtClean="0"/>
              <a:t>Another approach would be to create not wrap text which would make really long lines which would make it a lot harder to read.</a:t>
            </a:r>
            <a:endParaRPr lang="en-US" dirty="0"/>
          </a:p>
        </p:txBody>
      </p:sp>
    </p:spTree>
    <p:extLst>
      <p:ext uri="{BB962C8B-B14F-4D97-AF65-F5344CB8AC3E}">
        <p14:creationId xmlns:p14="http://schemas.microsoft.com/office/powerpoint/2010/main" val="6957020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Evaluation, Statement</a:t>
            </a:r>
            <a:endParaRPr lang="en-US" dirty="0"/>
          </a:p>
        </p:txBody>
      </p:sp>
      <p:sp>
        <p:nvSpPr>
          <p:cNvPr id="7" name="TextBox 6"/>
          <p:cNvSpPr txBox="1"/>
          <p:nvPr/>
        </p:nvSpPr>
        <p:spPr>
          <a:xfrm>
            <a:off x="1222745" y="3177755"/>
            <a:ext cx="3880883" cy="1292662"/>
          </a:xfrm>
          <a:prstGeom prst="rect">
            <a:avLst/>
          </a:prstGeom>
          <a:noFill/>
        </p:spPr>
        <p:txBody>
          <a:bodyPr wrap="square" rtlCol="0">
            <a:spAutoFit/>
          </a:bodyPr>
          <a:lstStyle/>
          <a:p>
            <a:r>
              <a:rPr lang="en-US" sz="2400" dirty="0" smtClean="0"/>
              <a:t>EVALUATION</a:t>
            </a:r>
          </a:p>
          <a:p>
            <a:r>
              <a:rPr lang="en-US" dirty="0" smtClean="0"/>
              <a:t>Keeping the lines to less than 50 characters is the best approach as it improves readability</a:t>
            </a:r>
            <a:endParaRPr lang="en-US" dirty="0"/>
          </a:p>
        </p:txBody>
      </p:sp>
      <p:sp>
        <p:nvSpPr>
          <p:cNvPr id="8" name="TextBox 7"/>
          <p:cNvSpPr txBox="1"/>
          <p:nvPr/>
        </p:nvSpPr>
        <p:spPr>
          <a:xfrm>
            <a:off x="6276754" y="3177755"/>
            <a:ext cx="3880883" cy="1292662"/>
          </a:xfrm>
          <a:prstGeom prst="rect">
            <a:avLst/>
          </a:prstGeom>
          <a:noFill/>
        </p:spPr>
        <p:txBody>
          <a:bodyPr wrap="square" rtlCol="0">
            <a:spAutoFit/>
          </a:bodyPr>
          <a:lstStyle/>
          <a:p>
            <a:r>
              <a:rPr lang="en-US" sz="2400" dirty="0" smtClean="0"/>
              <a:t>STATEMENT</a:t>
            </a:r>
          </a:p>
          <a:p>
            <a:r>
              <a:rPr lang="en-US" dirty="0" smtClean="0"/>
              <a:t>I believe I mostly followed this convention which improved the readability of my code</a:t>
            </a:r>
            <a:endParaRPr lang="en-US" dirty="0"/>
          </a:p>
        </p:txBody>
      </p:sp>
    </p:spTree>
    <p:extLst>
      <p:ext uri="{BB962C8B-B14F-4D97-AF65-F5344CB8AC3E}">
        <p14:creationId xmlns:p14="http://schemas.microsoft.com/office/powerpoint/2010/main" val="17122280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504" y="339785"/>
            <a:ext cx="7729728" cy="1188720"/>
          </a:xfrm>
        </p:spPr>
        <p:txBody>
          <a:bodyPr/>
          <a:lstStyle/>
          <a:p>
            <a:r>
              <a:rPr lang="en-US" dirty="0" smtClean="0"/>
              <a:t>What I have done</a:t>
            </a:r>
            <a:endParaRPr lang="en-US" dirty="0"/>
          </a:p>
        </p:txBody>
      </p:sp>
      <p:sp>
        <p:nvSpPr>
          <p:cNvPr id="4" name="TextBox 3"/>
          <p:cNvSpPr txBox="1"/>
          <p:nvPr/>
        </p:nvSpPr>
        <p:spPr>
          <a:xfrm>
            <a:off x="580267" y="2296633"/>
            <a:ext cx="4398640" cy="461665"/>
          </a:xfrm>
          <a:prstGeom prst="rect">
            <a:avLst/>
          </a:prstGeom>
          <a:noFill/>
        </p:spPr>
        <p:txBody>
          <a:bodyPr wrap="none" rtlCol="0">
            <a:spAutoFit/>
          </a:bodyPr>
          <a:lstStyle/>
          <a:p>
            <a:r>
              <a:rPr lang="en-US" sz="2400" dirty="0" smtClean="0"/>
              <a:t>Naming Conventions</a:t>
            </a:r>
            <a:r>
              <a:rPr lang="mr-IN" sz="2400" dirty="0" smtClean="0"/>
              <a:t>–</a:t>
            </a:r>
            <a:r>
              <a:rPr lang="en-US" sz="2400" dirty="0" smtClean="0"/>
              <a:t> View Code</a:t>
            </a:r>
            <a:endParaRPr lang="en-US" sz="2400" dirty="0"/>
          </a:p>
        </p:txBody>
      </p:sp>
      <p:sp>
        <p:nvSpPr>
          <p:cNvPr id="5" name="Rectangle 4"/>
          <p:cNvSpPr/>
          <p:nvPr/>
        </p:nvSpPr>
        <p:spPr>
          <a:xfrm>
            <a:off x="1614378" y="1528505"/>
            <a:ext cx="8941980" cy="369332"/>
          </a:xfrm>
          <a:prstGeom prst="rect">
            <a:avLst/>
          </a:prstGeom>
        </p:spPr>
        <p:txBody>
          <a:bodyPr wrap="square">
            <a:spAutoFit/>
          </a:bodyPr>
          <a:lstStyle/>
          <a:p>
            <a:r>
              <a:rPr lang="en-US" i="1" smtClean="0"/>
              <a:t>“Naming </a:t>
            </a:r>
            <a:r>
              <a:rPr lang="en-US" i="1"/>
              <a:t>conventions make programs more understandable by making them easier to read</a:t>
            </a:r>
            <a:r>
              <a:rPr lang="en-US" i="1" smtClean="0"/>
              <a:t>.”</a:t>
            </a:r>
            <a:endParaRPr lang="en-US" i="1"/>
          </a:p>
        </p:txBody>
      </p:sp>
      <p:sp>
        <p:nvSpPr>
          <p:cNvPr id="6" name="TextBox 5"/>
          <p:cNvSpPr txBox="1"/>
          <p:nvPr/>
        </p:nvSpPr>
        <p:spPr>
          <a:xfrm>
            <a:off x="580267" y="3157094"/>
            <a:ext cx="4550735" cy="2308324"/>
          </a:xfrm>
          <a:prstGeom prst="rect">
            <a:avLst/>
          </a:prstGeom>
          <a:noFill/>
        </p:spPr>
        <p:txBody>
          <a:bodyPr wrap="square" rtlCol="0">
            <a:spAutoFit/>
          </a:bodyPr>
          <a:lstStyle/>
          <a:p>
            <a:r>
              <a:rPr lang="en-US" b="1" dirty="0" smtClean="0"/>
              <a:t>Classes</a:t>
            </a:r>
          </a:p>
          <a:p>
            <a:r>
              <a:rPr lang="en-US" dirty="0"/>
              <a:t>Class names should be nouns, in mixed case with the first letter of each internal word capitalized. Try to keep your class names simple and descriptive. Use whole words—avoid acronyms and abbreviations (unless the abbreviation is much more widely used than the long form, such as URL or HTML).</a:t>
            </a:r>
          </a:p>
        </p:txBody>
      </p:sp>
      <p:sp>
        <p:nvSpPr>
          <p:cNvPr id="7" name="Rectangle 6"/>
          <p:cNvSpPr/>
          <p:nvPr/>
        </p:nvSpPr>
        <p:spPr>
          <a:xfrm>
            <a:off x="580267" y="5565898"/>
            <a:ext cx="1821332" cy="923330"/>
          </a:xfrm>
          <a:prstGeom prst="rect">
            <a:avLst/>
          </a:prstGeom>
        </p:spPr>
        <p:txBody>
          <a:bodyPr wrap="none">
            <a:spAutoFit/>
          </a:bodyPr>
          <a:lstStyle/>
          <a:p>
            <a:r>
              <a:rPr lang="en-US" b="1" dirty="0" smtClean="0"/>
              <a:t>Examples</a:t>
            </a:r>
          </a:p>
          <a:p>
            <a:r>
              <a:rPr lang="en-US" dirty="0" smtClean="0"/>
              <a:t>class Raster; </a:t>
            </a:r>
          </a:p>
          <a:p>
            <a:r>
              <a:rPr lang="en-US" dirty="0" smtClean="0"/>
              <a:t>class </a:t>
            </a:r>
            <a:r>
              <a:rPr lang="en-US" dirty="0" err="1"/>
              <a:t>ImageSprite</a:t>
            </a:r>
            <a:r>
              <a:rPr lang="en-US" dirty="0"/>
              <a:t>;</a:t>
            </a:r>
          </a:p>
        </p:txBody>
      </p:sp>
      <p:pic>
        <p:nvPicPr>
          <p:cNvPr id="8" name="Picture 7"/>
          <p:cNvPicPr>
            <a:picLocks noChangeAspect="1"/>
          </p:cNvPicPr>
          <p:nvPr/>
        </p:nvPicPr>
        <p:blipFill>
          <a:blip r:embed="rId2"/>
          <a:stretch>
            <a:fillRect/>
          </a:stretch>
        </p:blipFill>
        <p:spPr>
          <a:xfrm>
            <a:off x="6523813" y="2475925"/>
            <a:ext cx="2908300" cy="482600"/>
          </a:xfrm>
          <a:prstGeom prst="rect">
            <a:avLst/>
          </a:prstGeom>
        </p:spPr>
      </p:pic>
      <p:pic>
        <p:nvPicPr>
          <p:cNvPr id="9" name="Picture 8"/>
          <p:cNvPicPr>
            <a:picLocks noChangeAspect="1"/>
          </p:cNvPicPr>
          <p:nvPr/>
        </p:nvPicPr>
        <p:blipFill>
          <a:blip r:embed="rId3"/>
          <a:stretch>
            <a:fillRect/>
          </a:stretch>
        </p:blipFill>
        <p:spPr>
          <a:xfrm>
            <a:off x="6523813" y="3244513"/>
            <a:ext cx="3416300" cy="292100"/>
          </a:xfrm>
          <a:prstGeom prst="rect">
            <a:avLst/>
          </a:prstGeom>
        </p:spPr>
      </p:pic>
      <p:pic>
        <p:nvPicPr>
          <p:cNvPr id="10" name="Picture 9"/>
          <p:cNvPicPr>
            <a:picLocks noChangeAspect="1"/>
          </p:cNvPicPr>
          <p:nvPr/>
        </p:nvPicPr>
        <p:blipFill>
          <a:blip r:embed="rId4"/>
          <a:stretch>
            <a:fillRect/>
          </a:stretch>
        </p:blipFill>
        <p:spPr>
          <a:xfrm>
            <a:off x="6523813" y="3820364"/>
            <a:ext cx="2425700" cy="393700"/>
          </a:xfrm>
          <a:prstGeom prst="rect">
            <a:avLst/>
          </a:prstGeom>
        </p:spPr>
      </p:pic>
    </p:spTree>
    <p:extLst>
      <p:ext uri="{BB962C8B-B14F-4D97-AF65-F5344CB8AC3E}">
        <p14:creationId xmlns:p14="http://schemas.microsoft.com/office/powerpoint/2010/main" val="3902850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504" y="339785"/>
            <a:ext cx="7729728" cy="1188720"/>
          </a:xfrm>
        </p:spPr>
        <p:txBody>
          <a:bodyPr/>
          <a:lstStyle/>
          <a:p>
            <a:r>
              <a:rPr lang="en-US" dirty="0" smtClean="0"/>
              <a:t>What I have done</a:t>
            </a:r>
            <a:endParaRPr lang="en-US" dirty="0"/>
          </a:p>
        </p:txBody>
      </p:sp>
      <p:sp>
        <p:nvSpPr>
          <p:cNvPr id="4" name="TextBox 3"/>
          <p:cNvSpPr txBox="1"/>
          <p:nvPr/>
        </p:nvSpPr>
        <p:spPr>
          <a:xfrm>
            <a:off x="580267" y="2296633"/>
            <a:ext cx="4398640" cy="461665"/>
          </a:xfrm>
          <a:prstGeom prst="rect">
            <a:avLst/>
          </a:prstGeom>
          <a:noFill/>
        </p:spPr>
        <p:txBody>
          <a:bodyPr wrap="none" rtlCol="0">
            <a:spAutoFit/>
          </a:bodyPr>
          <a:lstStyle/>
          <a:p>
            <a:r>
              <a:rPr lang="en-US" sz="2400" dirty="0" smtClean="0"/>
              <a:t>Naming Conventions</a:t>
            </a:r>
            <a:r>
              <a:rPr lang="mr-IN" sz="2400" dirty="0" smtClean="0"/>
              <a:t>–</a:t>
            </a:r>
            <a:r>
              <a:rPr lang="en-US" sz="2400" dirty="0" smtClean="0"/>
              <a:t> View Code</a:t>
            </a:r>
            <a:endParaRPr lang="en-US" sz="2400" dirty="0"/>
          </a:p>
        </p:txBody>
      </p:sp>
      <p:sp>
        <p:nvSpPr>
          <p:cNvPr id="5" name="Rectangle 4"/>
          <p:cNvSpPr/>
          <p:nvPr/>
        </p:nvSpPr>
        <p:spPr>
          <a:xfrm>
            <a:off x="1614378" y="1528505"/>
            <a:ext cx="8941980" cy="369332"/>
          </a:xfrm>
          <a:prstGeom prst="rect">
            <a:avLst/>
          </a:prstGeom>
        </p:spPr>
        <p:txBody>
          <a:bodyPr wrap="square">
            <a:spAutoFit/>
          </a:bodyPr>
          <a:lstStyle/>
          <a:p>
            <a:r>
              <a:rPr lang="en-US" i="1" smtClean="0"/>
              <a:t>“Naming </a:t>
            </a:r>
            <a:r>
              <a:rPr lang="en-US" i="1"/>
              <a:t>conventions make programs more understandable by making them easier to read</a:t>
            </a:r>
            <a:r>
              <a:rPr lang="en-US" i="1" smtClean="0"/>
              <a:t>.”</a:t>
            </a:r>
            <a:endParaRPr lang="en-US" i="1"/>
          </a:p>
        </p:txBody>
      </p:sp>
      <p:sp>
        <p:nvSpPr>
          <p:cNvPr id="6" name="TextBox 5"/>
          <p:cNvSpPr txBox="1"/>
          <p:nvPr/>
        </p:nvSpPr>
        <p:spPr>
          <a:xfrm>
            <a:off x="580267" y="3157094"/>
            <a:ext cx="4550735" cy="1200329"/>
          </a:xfrm>
          <a:prstGeom prst="rect">
            <a:avLst/>
          </a:prstGeom>
          <a:noFill/>
        </p:spPr>
        <p:txBody>
          <a:bodyPr wrap="square" rtlCol="0">
            <a:spAutoFit/>
          </a:bodyPr>
          <a:lstStyle/>
          <a:p>
            <a:r>
              <a:rPr lang="en-US" b="1" dirty="0" smtClean="0"/>
              <a:t>Methods</a:t>
            </a:r>
          </a:p>
          <a:p>
            <a:r>
              <a:rPr lang="en-US" dirty="0"/>
              <a:t>Methods should be verbs, in mixed case with the first letter lowercase, with the first letter of each internal word capitalized.</a:t>
            </a:r>
          </a:p>
        </p:txBody>
      </p:sp>
      <p:sp>
        <p:nvSpPr>
          <p:cNvPr id="7" name="Rectangle 6"/>
          <p:cNvSpPr/>
          <p:nvPr/>
        </p:nvSpPr>
        <p:spPr>
          <a:xfrm>
            <a:off x="580267" y="4416351"/>
            <a:ext cx="1770934" cy="1200329"/>
          </a:xfrm>
          <a:prstGeom prst="rect">
            <a:avLst/>
          </a:prstGeom>
        </p:spPr>
        <p:txBody>
          <a:bodyPr wrap="none">
            <a:spAutoFit/>
          </a:bodyPr>
          <a:lstStyle/>
          <a:p>
            <a:r>
              <a:rPr lang="en-US" b="1" dirty="0" smtClean="0"/>
              <a:t>Examples</a:t>
            </a:r>
          </a:p>
          <a:p>
            <a:r>
              <a:rPr lang="en-US" dirty="0"/>
              <a:t>run(); </a:t>
            </a:r>
            <a:endParaRPr lang="en-US" dirty="0" smtClean="0"/>
          </a:p>
          <a:p>
            <a:r>
              <a:rPr lang="en-US" dirty="0" err="1" smtClean="0"/>
              <a:t>runFast</a:t>
            </a:r>
            <a:r>
              <a:rPr lang="en-US" dirty="0"/>
              <a:t>(); </a:t>
            </a:r>
            <a:endParaRPr lang="en-US" dirty="0" smtClean="0"/>
          </a:p>
          <a:p>
            <a:r>
              <a:rPr lang="en-US" dirty="0" err="1" smtClean="0"/>
              <a:t>getBackground</a:t>
            </a:r>
            <a:r>
              <a:rPr lang="en-US" dirty="0"/>
              <a:t>();</a:t>
            </a:r>
          </a:p>
        </p:txBody>
      </p:sp>
      <p:pic>
        <p:nvPicPr>
          <p:cNvPr id="3" name="Picture 2"/>
          <p:cNvPicPr>
            <a:picLocks noChangeAspect="1"/>
          </p:cNvPicPr>
          <p:nvPr/>
        </p:nvPicPr>
        <p:blipFill>
          <a:blip r:embed="rId2"/>
          <a:stretch>
            <a:fillRect/>
          </a:stretch>
        </p:blipFill>
        <p:spPr>
          <a:xfrm>
            <a:off x="6264939" y="2593198"/>
            <a:ext cx="4064000" cy="330200"/>
          </a:xfrm>
          <a:prstGeom prst="rect">
            <a:avLst/>
          </a:prstGeom>
        </p:spPr>
      </p:pic>
      <p:pic>
        <p:nvPicPr>
          <p:cNvPr id="11" name="Picture 10"/>
          <p:cNvPicPr>
            <a:picLocks noChangeAspect="1"/>
          </p:cNvPicPr>
          <p:nvPr/>
        </p:nvPicPr>
        <p:blipFill>
          <a:blip r:embed="rId3"/>
          <a:stretch>
            <a:fillRect/>
          </a:stretch>
        </p:blipFill>
        <p:spPr>
          <a:xfrm>
            <a:off x="6290339" y="3157094"/>
            <a:ext cx="4038600" cy="317500"/>
          </a:xfrm>
          <a:prstGeom prst="rect">
            <a:avLst/>
          </a:prstGeom>
        </p:spPr>
      </p:pic>
      <p:pic>
        <p:nvPicPr>
          <p:cNvPr id="12" name="Picture 11"/>
          <p:cNvPicPr>
            <a:picLocks noChangeAspect="1"/>
          </p:cNvPicPr>
          <p:nvPr/>
        </p:nvPicPr>
        <p:blipFill>
          <a:blip r:embed="rId4"/>
          <a:stretch>
            <a:fillRect/>
          </a:stretch>
        </p:blipFill>
        <p:spPr>
          <a:xfrm>
            <a:off x="6290339" y="3757258"/>
            <a:ext cx="2463800" cy="330200"/>
          </a:xfrm>
          <a:prstGeom prst="rect">
            <a:avLst/>
          </a:prstGeom>
        </p:spPr>
      </p:pic>
    </p:spTree>
    <p:extLst>
      <p:ext uri="{BB962C8B-B14F-4D97-AF65-F5344CB8AC3E}">
        <p14:creationId xmlns:p14="http://schemas.microsoft.com/office/powerpoint/2010/main" val="131962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0504" y="339785"/>
            <a:ext cx="7729728" cy="1188720"/>
          </a:xfrm>
        </p:spPr>
        <p:txBody>
          <a:bodyPr/>
          <a:lstStyle/>
          <a:p>
            <a:r>
              <a:rPr lang="en-US" dirty="0" smtClean="0"/>
              <a:t>What I have done</a:t>
            </a:r>
            <a:endParaRPr lang="en-US" dirty="0"/>
          </a:p>
        </p:txBody>
      </p:sp>
      <p:sp>
        <p:nvSpPr>
          <p:cNvPr id="4" name="TextBox 3"/>
          <p:cNvSpPr txBox="1"/>
          <p:nvPr/>
        </p:nvSpPr>
        <p:spPr>
          <a:xfrm>
            <a:off x="580267" y="2296633"/>
            <a:ext cx="4398640" cy="461665"/>
          </a:xfrm>
          <a:prstGeom prst="rect">
            <a:avLst/>
          </a:prstGeom>
          <a:noFill/>
        </p:spPr>
        <p:txBody>
          <a:bodyPr wrap="none" rtlCol="0">
            <a:spAutoFit/>
          </a:bodyPr>
          <a:lstStyle/>
          <a:p>
            <a:r>
              <a:rPr lang="en-US" sz="2400" dirty="0" smtClean="0"/>
              <a:t>Naming Conventions</a:t>
            </a:r>
            <a:r>
              <a:rPr lang="mr-IN" sz="2400" dirty="0" smtClean="0"/>
              <a:t>–</a:t>
            </a:r>
            <a:r>
              <a:rPr lang="en-US" sz="2400" dirty="0" smtClean="0"/>
              <a:t> View Code</a:t>
            </a:r>
            <a:endParaRPr lang="en-US" sz="2400" dirty="0"/>
          </a:p>
        </p:txBody>
      </p:sp>
      <p:sp>
        <p:nvSpPr>
          <p:cNvPr id="5" name="Rectangle 4"/>
          <p:cNvSpPr/>
          <p:nvPr/>
        </p:nvSpPr>
        <p:spPr>
          <a:xfrm>
            <a:off x="1614378" y="1528505"/>
            <a:ext cx="8941980" cy="369332"/>
          </a:xfrm>
          <a:prstGeom prst="rect">
            <a:avLst/>
          </a:prstGeom>
        </p:spPr>
        <p:txBody>
          <a:bodyPr wrap="square">
            <a:spAutoFit/>
          </a:bodyPr>
          <a:lstStyle/>
          <a:p>
            <a:r>
              <a:rPr lang="en-US" i="1" smtClean="0"/>
              <a:t>“Naming </a:t>
            </a:r>
            <a:r>
              <a:rPr lang="en-US" i="1"/>
              <a:t>conventions make programs more understandable by making them easier to read</a:t>
            </a:r>
            <a:r>
              <a:rPr lang="en-US" i="1" smtClean="0"/>
              <a:t>.”</a:t>
            </a:r>
            <a:endParaRPr lang="en-US" i="1"/>
          </a:p>
        </p:txBody>
      </p:sp>
      <p:sp>
        <p:nvSpPr>
          <p:cNvPr id="6" name="TextBox 5"/>
          <p:cNvSpPr txBox="1"/>
          <p:nvPr/>
        </p:nvSpPr>
        <p:spPr>
          <a:xfrm>
            <a:off x="580267" y="3157094"/>
            <a:ext cx="4550735" cy="1754326"/>
          </a:xfrm>
          <a:prstGeom prst="rect">
            <a:avLst/>
          </a:prstGeom>
          <a:noFill/>
        </p:spPr>
        <p:txBody>
          <a:bodyPr wrap="square" rtlCol="0">
            <a:spAutoFit/>
          </a:bodyPr>
          <a:lstStyle/>
          <a:p>
            <a:r>
              <a:rPr lang="en-US" b="1" dirty="0"/>
              <a:t>Constants</a:t>
            </a:r>
            <a:r>
              <a:rPr lang="en-US" dirty="0"/>
              <a:t> </a:t>
            </a:r>
            <a:endParaRPr lang="en-US" dirty="0" smtClean="0"/>
          </a:p>
          <a:p>
            <a:r>
              <a:rPr lang="en-US" dirty="0"/>
              <a:t>The names of variables declared class constants and of ANSI constants should be all uppercase with words separated by underscores (“_”). (ANSI constants should be avoided, for ease of debugging.)</a:t>
            </a:r>
          </a:p>
        </p:txBody>
      </p:sp>
      <p:sp>
        <p:nvSpPr>
          <p:cNvPr id="7" name="Rectangle 6"/>
          <p:cNvSpPr/>
          <p:nvPr/>
        </p:nvSpPr>
        <p:spPr>
          <a:xfrm>
            <a:off x="580267" y="4911420"/>
            <a:ext cx="2598147" cy="1200329"/>
          </a:xfrm>
          <a:prstGeom prst="rect">
            <a:avLst/>
          </a:prstGeom>
        </p:spPr>
        <p:txBody>
          <a:bodyPr wrap="none">
            <a:spAutoFit/>
          </a:bodyPr>
          <a:lstStyle/>
          <a:p>
            <a:r>
              <a:rPr lang="en-US" b="1" dirty="0" smtClean="0"/>
              <a:t>Examples</a:t>
            </a:r>
          </a:p>
          <a:p>
            <a:r>
              <a:rPr lang="en-US" dirty="0" err="1"/>
              <a:t>int</a:t>
            </a:r>
            <a:r>
              <a:rPr lang="en-US" dirty="0"/>
              <a:t> MIN_WIDTH = 4; </a:t>
            </a:r>
            <a:endParaRPr lang="en-US" dirty="0" smtClean="0"/>
          </a:p>
          <a:p>
            <a:r>
              <a:rPr lang="en-US" dirty="0" err="1" smtClean="0"/>
              <a:t>int</a:t>
            </a:r>
            <a:r>
              <a:rPr lang="en-US" dirty="0" smtClean="0"/>
              <a:t> </a:t>
            </a:r>
            <a:r>
              <a:rPr lang="en-US" dirty="0"/>
              <a:t>MAX_WIDTH = 999; </a:t>
            </a:r>
            <a:endParaRPr lang="en-US" dirty="0" smtClean="0"/>
          </a:p>
          <a:p>
            <a:r>
              <a:rPr lang="en-US" dirty="0" err="1" smtClean="0"/>
              <a:t>int</a:t>
            </a:r>
            <a:r>
              <a:rPr lang="en-US" dirty="0" smtClean="0"/>
              <a:t> </a:t>
            </a:r>
            <a:r>
              <a:rPr lang="en-US" dirty="0"/>
              <a:t>GET_THE_CPU = 1;</a:t>
            </a:r>
          </a:p>
        </p:txBody>
      </p:sp>
      <p:pic>
        <p:nvPicPr>
          <p:cNvPr id="8" name="Picture 7"/>
          <p:cNvPicPr>
            <a:picLocks noChangeAspect="1"/>
          </p:cNvPicPr>
          <p:nvPr/>
        </p:nvPicPr>
        <p:blipFill>
          <a:blip r:embed="rId2"/>
          <a:stretch>
            <a:fillRect/>
          </a:stretch>
        </p:blipFill>
        <p:spPr>
          <a:xfrm>
            <a:off x="5624624" y="3012520"/>
            <a:ext cx="6239982" cy="289147"/>
          </a:xfrm>
          <a:prstGeom prst="rect">
            <a:avLst/>
          </a:prstGeom>
        </p:spPr>
      </p:pic>
    </p:spTree>
    <p:extLst>
      <p:ext uri="{BB962C8B-B14F-4D97-AF65-F5344CB8AC3E}">
        <p14:creationId xmlns:p14="http://schemas.microsoft.com/office/powerpoint/2010/main" val="9386293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Evaluation, Statement</a:t>
            </a:r>
            <a:endParaRPr lang="en-US" dirty="0"/>
          </a:p>
        </p:txBody>
      </p:sp>
      <p:sp>
        <p:nvSpPr>
          <p:cNvPr id="6" name="TextBox 5"/>
          <p:cNvSpPr txBox="1"/>
          <p:nvPr/>
        </p:nvSpPr>
        <p:spPr>
          <a:xfrm>
            <a:off x="2231136" y="2603596"/>
            <a:ext cx="7981506" cy="1292662"/>
          </a:xfrm>
          <a:prstGeom prst="rect">
            <a:avLst/>
          </a:prstGeom>
          <a:noFill/>
        </p:spPr>
        <p:txBody>
          <a:bodyPr wrap="square" rtlCol="0">
            <a:spAutoFit/>
          </a:bodyPr>
          <a:lstStyle/>
          <a:p>
            <a:r>
              <a:rPr lang="en-US" sz="2400" dirty="0" smtClean="0"/>
              <a:t>COMPARISON</a:t>
            </a:r>
          </a:p>
          <a:p>
            <a:r>
              <a:rPr lang="en-US" dirty="0" smtClean="0"/>
              <a:t>Another approach would be to not follow the naming conventions but this would make it difficult for anyone else trying to read the code if they were use to Java coding conventions.</a:t>
            </a:r>
            <a:endParaRPr lang="en-US" dirty="0"/>
          </a:p>
        </p:txBody>
      </p:sp>
      <p:sp>
        <p:nvSpPr>
          <p:cNvPr id="7" name="TextBox 6"/>
          <p:cNvSpPr txBox="1"/>
          <p:nvPr/>
        </p:nvSpPr>
        <p:spPr>
          <a:xfrm>
            <a:off x="1499192" y="4772639"/>
            <a:ext cx="3880883" cy="1292662"/>
          </a:xfrm>
          <a:prstGeom prst="rect">
            <a:avLst/>
          </a:prstGeom>
          <a:noFill/>
        </p:spPr>
        <p:txBody>
          <a:bodyPr wrap="square" rtlCol="0">
            <a:spAutoFit/>
          </a:bodyPr>
          <a:lstStyle/>
          <a:p>
            <a:r>
              <a:rPr lang="en-US" sz="2400" dirty="0" smtClean="0"/>
              <a:t>EVALUATION</a:t>
            </a:r>
          </a:p>
          <a:p>
            <a:r>
              <a:rPr lang="en-US" dirty="0" smtClean="0"/>
              <a:t>Following the naming conventions improves readability for me and for anyone else needing to read the code</a:t>
            </a:r>
            <a:endParaRPr lang="en-US" dirty="0"/>
          </a:p>
        </p:txBody>
      </p:sp>
      <p:sp>
        <p:nvSpPr>
          <p:cNvPr id="8" name="TextBox 7"/>
          <p:cNvSpPr txBox="1"/>
          <p:nvPr/>
        </p:nvSpPr>
        <p:spPr>
          <a:xfrm>
            <a:off x="6553201" y="4772639"/>
            <a:ext cx="3880883" cy="1292662"/>
          </a:xfrm>
          <a:prstGeom prst="rect">
            <a:avLst/>
          </a:prstGeom>
          <a:noFill/>
        </p:spPr>
        <p:txBody>
          <a:bodyPr wrap="square" rtlCol="0">
            <a:spAutoFit/>
          </a:bodyPr>
          <a:lstStyle/>
          <a:p>
            <a:r>
              <a:rPr lang="en-US" sz="2400" dirty="0" smtClean="0"/>
              <a:t>STATEMENT</a:t>
            </a:r>
          </a:p>
          <a:p>
            <a:r>
              <a:rPr lang="en-US" dirty="0" smtClean="0"/>
              <a:t>I believe I mostly followed this convention which improved the readability of my code</a:t>
            </a:r>
            <a:endParaRPr lang="en-US" dirty="0"/>
          </a:p>
        </p:txBody>
      </p:sp>
    </p:spTree>
    <p:extLst>
      <p:ext uri="{BB962C8B-B14F-4D97-AF65-F5344CB8AC3E}">
        <p14:creationId xmlns:p14="http://schemas.microsoft.com/office/powerpoint/2010/main" val="12780766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Theory 3</a:t>
            </a:r>
            <a:endParaRPr lang="en-US" dirty="0"/>
          </a:p>
        </p:txBody>
      </p:sp>
      <p:sp>
        <p:nvSpPr>
          <p:cNvPr id="5" name="Subtitle 4"/>
          <p:cNvSpPr>
            <a:spLocks noGrp="1"/>
          </p:cNvSpPr>
          <p:nvPr>
            <p:ph type="subTitle" idx="1"/>
          </p:nvPr>
        </p:nvSpPr>
        <p:spPr/>
        <p:txBody>
          <a:bodyPr>
            <a:normAutofit fontScale="92500" lnSpcReduction="20000"/>
          </a:bodyPr>
          <a:lstStyle/>
          <a:p>
            <a:r>
              <a:rPr lang="en-US" dirty="0"/>
              <a:t>Describe and use common Design Patterns, Algorithms and programming language Idioms.</a:t>
            </a:r>
            <a:endParaRPr lang="en-US" dirty="0"/>
          </a:p>
          <a:p>
            <a:r>
              <a:rPr lang="en-US" dirty="0"/>
              <a:t/>
            </a:r>
            <a:br>
              <a:rPr lang="en-US" dirty="0"/>
            </a:br>
            <a:endParaRPr lang="en-US" dirty="0"/>
          </a:p>
        </p:txBody>
      </p:sp>
    </p:spTree>
    <p:extLst>
      <p:ext uri="{BB962C8B-B14F-4D97-AF65-F5344CB8AC3E}">
        <p14:creationId xmlns:p14="http://schemas.microsoft.com/office/powerpoint/2010/main" val="8998733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Theory</a:t>
            </a:r>
            <a:endParaRPr lang="en-US" dirty="0"/>
          </a:p>
        </p:txBody>
      </p:sp>
      <p:sp>
        <p:nvSpPr>
          <p:cNvPr id="3" name="Content Placeholder 2"/>
          <p:cNvSpPr>
            <a:spLocks noGrp="1"/>
          </p:cNvSpPr>
          <p:nvPr>
            <p:ph idx="1"/>
          </p:nvPr>
        </p:nvSpPr>
        <p:spPr/>
        <p:txBody>
          <a:bodyPr/>
          <a:lstStyle/>
          <a:p>
            <a:r>
              <a:rPr lang="en-US" dirty="0"/>
              <a:t>The </a:t>
            </a:r>
            <a:r>
              <a:rPr lang="en-US" dirty="0" smtClean="0"/>
              <a:t>Model-View-</a:t>
            </a:r>
            <a:r>
              <a:rPr lang="en-US" dirty="0" err="1" smtClean="0"/>
              <a:t>ViewModel</a:t>
            </a:r>
            <a:r>
              <a:rPr lang="en-US" dirty="0" smtClean="0"/>
              <a:t> </a:t>
            </a:r>
            <a:r>
              <a:rPr lang="en-US" dirty="0"/>
              <a:t>(</a:t>
            </a:r>
            <a:r>
              <a:rPr lang="en-US" dirty="0" smtClean="0"/>
              <a:t>MVVM) </a:t>
            </a:r>
            <a:r>
              <a:rPr lang="en-US" dirty="0"/>
              <a:t>pattern separates the modeling of the domain, the presentation, and the actions based on user input into three separate classes </a:t>
            </a:r>
            <a:endParaRPr lang="en-US" dirty="0" smtClean="0"/>
          </a:p>
          <a:p>
            <a:r>
              <a:rPr lang="en-US" b="1" dirty="0" smtClean="0"/>
              <a:t>Model</a:t>
            </a:r>
            <a:r>
              <a:rPr lang="en-US" dirty="0" smtClean="0"/>
              <a:t>: </a:t>
            </a:r>
            <a:r>
              <a:rPr lang="en-US" dirty="0"/>
              <a:t> Data model representing the application business </a:t>
            </a:r>
            <a:r>
              <a:rPr lang="en-US" dirty="0" smtClean="0"/>
              <a:t>logic</a:t>
            </a:r>
            <a:endParaRPr lang="en-US" dirty="0"/>
          </a:p>
          <a:p>
            <a:r>
              <a:rPr lang="en-US" b="1" dirty="0" smtClean="0"/>
              <a:t>View:  </a:t>
            </a:r>
            <a:r>
              <a:rPr lang="en-US" dirty="0" smtClean="0"/>
              <a:t>The </a:t>
            </a:r>
            <a:r>
              <a:rPr lang="en-US" dirty="0"/>
              <a:t>structure and appearance representation of the displayed </a:t>
            </a:r>
            <a:r>
              <a:rPr lang="en-US" dirty="0" smtClean="0"/>
              <a:t>content</a:t>
            </a:r>
          </a:p>
          <a:p>
            <a:r>
              <a:rPr lang="en-US" b="1" dirty="0" err="1" smtClean="0"/>
              <a:t>ViewModel</a:t>
            </a:r>
            <a:r>
              <a:rPr lang="en-US" b="1" dirty="0" smtClean="0"/>
              <a:t>:</a:t>
            </a:r>
            <a:r>
              <a:rPr lang="en-US" dirty="0" smtClean="0"/>
              <a:t> </a:t>
            </a:r>
            <a:r>
              <a:rPr lang="en-US" dirty="0"/>
              <a:t>Object linking the two together which deals with the view logic</a:t>
            </a:r>
            <a:endParaRPr lang="en-US" b="1" dirty="0" smtClean="0"/>
          </a:p>
          <a:p>
            <a:endParaRPr lang="en-US" dirty="0"/>
          </a:p>
        </p:txBody>
      </p:sp>
    </p:spTree>
    <p:extLst>
      <p:ext uri="{BB962C8B-B14F-4D97-AF65-F5344CB8AC3E}">
        <p14:creationId xmlns:p14="http://schemas.microsoft.com/office/powerpoint/2010/main" val="2974822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Credible Reference</a:t>
            </a:r>
            <a:endParaRPr lang="en-US" dirty="0"/>
          </a:p>
        </p:txBody>
      </p:sp>
      <p:sp>
        <p:nvSpPr>
          <p:cNvPr id="3" name="Content Placeholder 2"/>
          <p:cNvSpPr>
            <a:spLocks noGrp="1"/>
          </p:cNvSpPr>
          <p:nvPr>
            <p:ph idx="1"/>
          </p:nvPr>
        </p:nvSpPr>
        <p:spPr/>
        <p:txBody>
          <a:bodyPr/>
          <a:lstStyle/>
          <a:p>
            <a:r>
              <a:rPr lang="en-US" dirty="0">
                <a:hlinkClick r:id="rId2"/>
              </a:rPr>
              <a:t>https://barta.me/android-mvvm-pattern</a:t>
            </a:r>
            <a:r>
              <a:rPr lang="en-US" dirty="0" smtClean="0">
                <a:hlinkClick r:id="rId2"/>
              </a:rPr>
              <a:t>/</a:t>
            </a:r>
            <a:r>
              <a:rPr lang="en-US" dirty="0" smtClean="0"/>
              <a:t> </a:t>
            </a:r>
          </a:p>
          <a:p>
            <a:r>
              <a:rPr lang="en-US" dirty="0">
                <a:hlinkClick r:id="rId3"/>
              </a:rPr>
              <a:t>https://blogs.msdn.microsoft.com/johngossman/2006/03/04/advantages-and-disadvantages-of-m-v-vm</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183069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Have Done</a:t>
            </a:r>
            <a:endParaRPr lang="en-US" dirty="0"/>
          </a:p>
        </p:txBody>
      </p:sp>
      <p:pic>
        <p:nvPicPr>
          <p:cNvPr id="4" name="Picture 3"/>
          <p:cNvPicPr>
            <a:picLocks noChangeAspect="1"/>
          </p:cNvPicPr>
          <p:nvPr/>
        </p:nvPicPr>
        <p:blipFill>
          <a:blip r:embed="rId2"/>
          <a:stretch>
            <a:fillRect/>
          </a:stretch>
        </p:blipFill>
        <p:spPr>
          <a:xfrm>
            <a:off x="195371" y="2491557"/>
            <a:ext cx="3654207" cy="2800941"/>
          </a:xfrm>
          <a:prstGeom prst="rect">
            <a:avLst/>
          </a:prstGeom>
        </p:spPr>
      </p:pic>
      <p:pic>
        <p:nvPicPr>
          <p:cNvPr id="5" name="Picture 4"/>
          <p:cNvPicPr>
            <a:picLocks noChangeAspect="1"/>
          </p:cNvPicPr>
          <p:nvPr/>
        </p:nvPicPr>
        <p:blipFill>
          <a:blip r:embed="rId3"/>
          <a:stretch>
            <a:fillRect/>
          </a:stretch>
        </p:blipFill>
        <p:spPr>
          <a:xfrm>
            <a:off x="4025006" y="2491557"/>
            <a:ext cx="4020607" cy="2800941"/>
          </a:xfrm>
          <a:prstGeom prst="rect">
            <a:avLst/>
          </a:prstGeom>
        </p:spPr>
      </p:pic>
      <p:pic>
        <p:nvPicPr>
          <p:cNvPr id="6" name="Picture 5"/>
          <p:cNvPicPr>
            <a:picLocks noChangeAspect="1"/>
          </p:cNvPicPr>
          <p:nvPr/>
        </p:nvPicPr>
        <p:blipFill>
          <a:blip r:embed="rId4"/>
          <a:stretch>
            <a:fillRect/>
          </a:stretch>
        </p:blipFill>
        <p:spPr>
          <a:xfrm>
            <a:off x="8265478" y="2491557"/>
            <a:ext cx="3685510" cy="2833369"/>
          </a:xfrm>
          <a:prstGeom prst="rect">
            <a:avLst/>
          </a:prstGeom>
        </p:spPr>
      </p:pic>
      <p:sp>
        <p:nvSpPr>
          <p:cNvPr id="7" name="TextBox 6"/>
          <p:cNvSpPr txBox="1"/>
          <p:nvPr/>
        </p:nvSpPr>
        <p:spPr>
          <a:xfrm>
            <a:off x="1403498" y="5324926"/>
            <a:ext cx="1495922" cy="369332"/>
          </a:xfrm>
          <a:prstGeom prst="rect">
            <a:avLst/>
          </a:prstGeom>
          <a:noFill/>
        </p:spPr>
        <p:txBody>
          <a:bodyPr wrap="none" rtlCol="0">
            <a:spAutoFit/>
          </a:bodyPr>
          <a:lstStyle/>
          <a:p>
            <a:r>
              <a:rPr lang="en-US" dirty="0" smtClean="0"/>
              <a:t>&lt;&lt;MODEL&gt;&gt;</a:t>
            </a:r>
            <a:endParaRPr lang="en-US" dirty="0"/>
          </a:p>
        </p:txBody>
      </p:sp>
      <p:sp>
        <p:nvSpPr>
          <p:cNvPr id="8" name="TextBox 7"/>
          <p:cNvSpPr txBox="1"/>
          <p:nvPr/>
        </p:nvSpPr>
        <p:spPr>
          <a:xfrm>
            <a:off x="5348039" y="5324926"/>
            <a:ext cx="1276311" cy="369332"/>
          </a:xfrm>
          <a:prstGeom prst="rect">
            <a:avLst/>
          </a:prstGeom>
          <a:noFill/>
        </p:spPr>
        <p:txBody>
          <a:bodyPr wrap="none" rtlCol="0">
            <a:spAutoFit/>
          </a:bodyPr>
          <a:lstStyle/>
          <a:p>
            <a:r>
              <a:rPr lang="en-US" dirty="0" smtClean="0"/>
              <a:t>&lt;&lt;VIEW&gt;&gt;</a:t>
            </a:r>
            <a:endParaRPr lang="en-US" dirty="0"/>
          </a:p>
        </p:txBody>
      </p:sp>
      <p:sp>
        <p:nvSpPr>
          <p:cNvPr id="9" name="TextBox 8"/>
          <p:cNvSpPr txBox="1"/>
          <p:nvPr/>
        </p:nvSpPr>
        <p:spPr>
          <a:xfrm>
            <a:off x="9083753" y="5324926"/>
            <a:ext cx="2406364" cy="923330"/>
          </a:xfrm>
          <a:prstGeom prst="rect">
            <a:avLst/>
          </a:prstGeom>
          <a:noFill/>
        </p:spPr>
        <p:txBody>
          <a:bodyPr wrap="none" rtlCol="0">
            <a:spAutoFit/>
          </a:bodyPr>
          <a:lstStyle/>
          <a:p>
            <a:r>
              <a:rPr lang="en-US" dirty="0" smtClean="0"/>
              <a:t>&lt;&lt;VIEWMODEL&gt;&gt;</a:t>
            </a:r>
          </a:p>
          <a:p>
            <a:r>
              <a:rPr lang="en-US" dirty="0" smtClean="0"/>
              <a:t>Has reference to model</a:t>
            </a:r>
          </a:p>
          <a:p>
            <a:r>
              <a:rPr lang="en-US" dirty="0"/>
              <a:t>a</a:t>
            </a:r>
            <a:r>
              <a:rPr lang="en-US" dirty="0" smtClean="0"/>
              <a:t>nd view</a:t>
            </a:r>
            <a:endParaRPr lang="en-US" dirty="0"/>
          </a:p>
        </p:txBody>
      </p:sp>
      <p:sp>
        <p:nvSpPr>
          <p:cNvPr id="10" name="Rectangle 9"/>
          <p:cNvSpPr/>
          <p:nvPr/>
        </p:nvSpPr>
        <p:spPr>
          <a:xfrm>
            <a:off x="1601972" y="5726686"/>
            <a:ext cx="6096000" cy="923330"/>
          </a:xfrm>
          <a:prstGeom prst="rect">
            <a:avLst/>
          </a:prstGeom>
        </p:spPr>
        <p:txBody>
          <a:bodyPr>
            <a:spAutoFit/>
          </a:bodyPr>
          <a:lstStyle/>
          <a:p>
            <a:r>
              <a:rPr lang="en-US" dirty="0">
                <a:solidFill>
                  <a:srgbClr val="000000"/>
                </a:solidFill>
              </a:rPr>
              <a:t>I have a model which managers the data, a view that displays the information and a controller that interprets the input. This helps with readability.</a:t>
            </a:r>
            <a:endParaRPr lang="en-US" dirty="0"/>
          </a:p>
        </p:txBody>
      </p:sp>
    </p:spTree>
    <p:extLst>
      <p:ext uri="{BB962C8B-B14F-4D97-AF65-F5344CB8AC3E}">
        <p14:creationId xmlns:p14="http://schemas.microsoft.com/office/powerpoint/2010/main" val="165032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#2- code example</a:t>
            </a:r>
            <a:endParaRPr lang="en-US" dirty="0"/>
          </a:p>
        </p:txBody>
      </p:sp>
      <p:sp>
        <p:nvSpPr>
          <p:cNvPr id="3" name="Content Placeholder 2"/>
          <p:cNvSpPr>
            <a:spLocks noGrp="1"/>
          </p:cNvSpPr>
          <p:nvPr>
            <p:ph idx="1"/>
          </p:nvPr>
        </p:nvSpPr>
        <p:spPr>
          <a:xfrm>
            <a:off x="240863" y="2185887"/>
            <a:ext cx="5221578" cy="567586"/>
          </a:xfrm>
        </p:spPr>
        <p:txBody>
          <a:bodyPr>
            <a:normAutofit fontScale="85000" lnSpcReduction="10000"/>
          </a:bodyPr>
          <a:lstStyle/>
          <a:p>
            <a:r>
              <a:rPr lang="en-US" sz="3200" dirty="0" smtClean="0"/>
              <a:t>Code Example of XML and Layout</a:t>
            </a:r>
            <a:endParaRPr lang="en-US" sz="3200" dirty="0"/>
          </a:p>
        </p:txBody>
      </p:sp>
      <p:sp>
        <p:nvSpPr>
          <p:cNvPr id="6" name="TextBox 5"/>
          <p:cNvSpPr txBox="1"/>
          <p:nvPr/>
        </p:nvSpPr>
        <p:spPr>
          <a:xfrm>
            <a:off x="4979450" y="2753473"/>
            <a:ext cx="2091721" cy="646331"/>
          </a:xfrm>
          <a:prstGeom prst="rect">
            <a:avLst/>
          </a:prstGeom>
          <a:noFill/>
        </p:spPr>
        <p:txBody>
          <a:bodyPr wrap="square" rtlCol="0">
            <a:spAutoFit/>
          </a:bodyPr>
          <a:lstStyle/>
          <a:p>
            <a:r>
              <a:rPr lang="en-US" dirty="0" smtClean="0"/>
              <a:t>This is the xml of the button</a:t>
            </a:r>
            <a:endParaRPr lang="en-US" dirty="0"/>
          </a:p>
        </p:txBody>
      </p:sp>
      <p:sp>
        <p:nvSpPr>
          <p:cNvPr id="8" name="TextBox 7"/>
          <p:cNvSpPr txBox="1"/>
          <p:nvPr/>
        </p:nvSpPr>
        <p:spPr>
          <a:xfrm>
            <a:off x="7869143" y="5611820"/>
            <a:ext cx="2091721" cy="369332"/>
          </a:xfrm>
          <a:prstGeom prst="rect">
            <a:avLst/>
          </a:prstGeom>
          <a:noFill/>
        </p:spPr>
        <p:txBody>
          <a:bodyPr wrap="square" rtlCol="0">
            <a:spAutoFit/>
          </a:bodyPr>
          <a:lstStyle/>
          <a:p>
            <a:r>
              <a:rPr lang="en-US" dirty="0" smtClean="0"/>
              <a:t>Blueprint layout</a:t>
            </a:r>
            <a:endParaRPr lang="en-US" dirty="0"/>
          </a:p>
        </p:txBody>
      </p:sp>
      <p:pic>
        <p:nvPicPr>
          <p:cNvPr id="7" name="Picture 6"/>
          <p:cNvPicPr>
            <a:picLocks noChangeAspect="1"/>
          </p:cNvPicPr>
          <p:nvPr/>
        </p:nvPicPr>
        <p:blipFill>
          <a:blip r:embed="rId2"/>
          <a:stretch>
            <a:fillRect/>
          </a:stretch>
        </p:blipFill>
        <p:spPr>
          <a:xfrm>
            <a:off x="4922743" y="4876800"/>
            <a:ext cx="2946400" cy="1676400"/>
          </a:xfrm>
          <a:prstGeom prst="rect">
            <a:avLst/>
          </a:prstGeom>
        </p:spPr>
      </p:pic>
      <p:pic>
        <p:nvPicPr>
          <p:cNvPr id="9" name="Picture 8"/>
          <p:cNvPicPr>
            <a:picLocks noChangeAspect="1"/>
          </p:cNvPicPr>
          <p:nvPr/>
        </p:nvPicPr>
        <p:blipFill>
          <a:blip r:embed="rId3"/>
          <a:stretch>
            <a:fillRect/>
          </a:stretch>
        </p:blipFill>
        <p:spPr>
          <a:xfrm>
            <a:off x="890605" y="2740522"/>
            <a:ext cx="4032138" cy="1779772"/>
          </a:xfrm>
          <a:prstGeom prst="rect">
            <a:avLst/>
          </a:prstGeom>
        </p:spPr>
      </p:pic>
    </p:spTree>
    <p:extLst>
      <p:ext uri="{BB962C8B-B14F-4D97-AF65-F5344CB8AC3E}">
        <p14:creationId xmlns:p14="http://schemas.microsoft.com/office/powerpoint/2010/main" val="16692088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Evaluation, Statement</a:t>
            </a:r>
            <a:endParaRPr lang="en-US" dirty="0"/>
          </a:p>
        </p:txBody>
      </p:sp>
      <p:sp>
        <p:nvSpPr>
          <p:cNvPr id="5" name="TextBox 4"/>
          <p:cNvSpPr txBox="1"/>
          <p:nvPr/>
        </p:nvSpPr>
        <p:spPr>
          <a:xfrm>
            <a:off x="604353" y="2348414"/>
            <a:ext cx="9975041" cy="1569660"/>
          </a:xfrm>
          <a:prstGeom prst="rect">
            <a:avLst/>
          </a:prstGeom>
          <a:noFill/>
        </p:spPr>
        <p:txBody>
          <a:bodyPr wrap="square" rtlCol="0">
            <a:spAutoFit/>
          </a:bodyPr>
          <a:lstStyle/>
          <a:p>
            <a:r>
              <a:rPr lang="en-US" sz="2400" dirty="0" smtClean="0"/>
              <a:t>COMPARISON</a:t>
            </a:r>
          </a:p>
          <a:p>
            <a:r>
              <a:rPr lang="en-US" dirty="0"/>
              <a:t>An alternative to </a:t>
            </a:r>
            <a:r>
              <a:rPr lang="en-US" dirty="0" smtClean="0"/>
              <a:t>MVVM </a:t>
            </a:r>
            <a:r>
              <a:rPr lang="en-US" dirty="0"/>
              <a:t>is to not use separate files. This would mean having all the data, input interpretation and the display in one file. This would not make the code very reusable</a:t>
            </a:r>
            <a:r>
              <a:rPr lang="en-US" dirty="0" smtClean="0"/>
              <a:t>.  Another way would for the view to talk directly to the model but this is bad practice as if you wanted to swap out the view or the model it would be a lot harder.</a:t>
            </a:r>
            <a:endParaRPr lang="en-US" dirty="0"/>
          </a:p>
        </p:txBody>
      </p:sp>
      <p:sp>
        <p:nvSpPr>
          <p:cNvPr id="6" name="TextBox 5"/>
          <p:cNvSpPr txBox="1"/>
          <p:nvPr/>
        </p:nvSpPr>
        <p:spPr>
          <a:xfrm>
            <a:off x="604354" y="3981324"/>
            <a:ext cx="7784734" cy="1015663"/>
          </a:xfrm>
          <a:prstGeom prst="rect">
            <a:avLst/>
          </a:prstGeom>
          <a:noFill/>
        </p:spPr>
        <p:txBody>
          <a:bodyPr wrap="square" rtlCol="0">
            <a:spAutoFit/>
          </a:bodyPr>
          <a:lstStyle/>
          <a:p>
            <a:r>
              <a:rPr lang="en-US" sz="2400" dirty="0" smtClean="0"/>
              <a:t>EVALUATION</a:t>
            </a:r>
          </a:p>
          <a:p>
            <a:r>
              <a:rPr lang="en-US" dirty="0" smtClean="0"/>
              <a:t>MVVM </a:t>
            </a:r>
            <a:r>
              <a:rPr lang="en-US" dirty="0"/>
              <a:t>is an effective way to </a:t>
            </a:r>
            <a:r>
              <a:rPr lang="en-US" dirty="0" smtClean="0"/>
              <a:t>bridge the View, and Model with a </a:t>
            </a:r>
            <a:r>
              <a:rPr lang="en-US" dirty="0" err="1" smtClean="0"/>
              <a:t>ViewModel</a:t>
            </a:r>
            <a:r>
              <a:rPr lang="en-US" dirty="0" smtClean="0"/>
              <a:t>. It makes the code a lot more reusable</a:t>
            </a:r>
            <a:endParaRPr lang="en-US" dirty="0"/>
          </a:p>
        </p:txBody>
      </p:sp>
      <p:sp>
        <p:nvSpPr>
          <p:cNvPr id="7" name="TextBox 6"/>
          <p:cNvSpPr txBox="1"/>
          <p:nvPr/>
        </p:nvSpPr>
        <p:spPr>
          <a:xfrm>
            <a:off x="604353" y="5125128"/>
            <a:ext cx="7784735" cy="738664"/>
          </a:xfrm>
          <a:prstGeom prst="rect">
            <a:avLst/>
          </a:prstGeom>
          <a:noFill/>
        </p:spPr>
        <p:txBody>
          <a:bodyPr wrap="square" rtlCol="0">
            <a:spAutoFit/>
          </a:bodyPr>
          <a:lstStyle/>
          <a:p>
            <a:r>
              <a:rPr lang="en-US" sz="2400" dirty="0" smtClean="0"/>
              <a:t>STATEMENT</a:t>
            </a:r>
          </a:p>
          <a:p>
            <a:r>
              <a:rPr lang="en-US" dirty="0" smtClean="0"/>
              <a:t>I believe I </a:t>
            </a:r>
            <a:r>
              <a:rPr lang="en-US" dirty="0" smtClean="0"/>
              <a:t>followed the MVVM layout effectively</a:t>
            </a:r>
            <a:endParaRPr lang="en-US" dirty="0"/>
          </a:p>
        </p:txBody>
      </p:sp>
    </p:spTree>
    <p:extLst>
      <p:ext uri="{BB962C8B-B14F-4D97-AF65-F5344CB8AC3E}">
        <p14:creationId xmlns:p14="http://schemas.microsoft.com/office/powerpoint/2010/main" val="3572906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Theory 4</a:t>
            </a:r>
            <a:endParaRPr lang="en-US" dirty="0"/>
          </a:p>
        </p:txBody>
      </p:sp>
      <p:sp>
        <p:nvSpPr>
          <p:cNvPr id="5" name="Subtitle 4"/>
          <p:cNvSpPr>
            <a:spLocks noGrp="1"/>
          </p:cNvSpPr>
          <p:nvPr>
            <p:ph type="subTitle" idx="1"/>
          </p:nvPr>
        </p:nvSpPr>
        <p:spPr/>
        <p:txBody>
          <a:bodyPr/>
          <a:lstStyle/>
          <a:p>
            <a:r>
              <a:rPr lang="en-US" dirty="0" smtClean="0"/>
              <a:t>Maintain existing programs and update documentation</a:t>
            </a:r>
            <a:endParaRPr lang="en-US" dirty="0"/>
          </a:p>
        </p:txBody>
      </p:sp>
    </p:spTree>
    <p:extLst>
      <p:ext uri="{BB962C8B-B14F-4D97-AF65-F5344CB8AC3E}">
        <p14:creationId xmlns:p14="http://schemas.microsoft.com/office/powerpoint/2010/main" val="11818971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the theory</a:t>
            </a:r>
            <a:endParaRPr lang="en-US" dirty="0"/>
          </a:p>
        </p:txBody>
      </p:sp>
      <p:sp>
        <p:nvSpPr>
          <p:cNvPr id="3" name="Content Placeholder 2"/>
          <p:cNvSpPr>
            <a:spLocks noGrp="1"/>
          </p:cNvSpPr>
          <p:nvPr>
            <p:ph idx="1"/>
          </p:nvPr>
        </p:nvSpPr>
        <p:spPr/>
        <p:txBody>
          <a:bodyPr/>
          <a:lstStyle/>
          <a:p>
            <a:r>
              <a:rPr lang="en-US" dirty="0"/>
              <a:t>The fact is, most programming involves maintaining and modifying existing code.</a:t>
            </a:r>
            <a:endParaRPr lang="en-US" dirty="0"/>
          </a:p>
        </p:txBody>
      </p:sp>
    </p:spTree>
    <p:extLst>
      <p:ext uri="{BB962C8B-B14F-4D97-AF65-F5344CB8AC3E}">
        <p14:creationId xmlns:p14="http://schemas.microsoft.com/office/powerpoint/2010/main" val="21130152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Credible Reference</a:t>
            </a:r>
            <a:endParaRPr lang="en-US" dirty="0"/>
          </a:p>
        </p:txBody>
      </p:sp>
      <p:sp>
        <p:nvSpPr>
          <p:cNvPr id="3" name="Content Placeholder 2"/>
          <p:cNvSpPr>
            <a:spLocks noGrp="1"/>
          </p:cNvSpPr>
          <p:nvPr>
            <p:ph idx="1"/>
          </p:nvPr>
        </p:nvSpPr>
        <p:spPr/>
        <p:txBody>
          <a:bodyPr/>
          <a:lstStyle/>
          <a:p>
            <a:r>
              <a:rPr lang="en-US" dirty="0">
                <a:hlinkClick r:id="rId2"/>
              </a:rPr>
              <a:t>http://www.lcc.uma.es/~</a:t>
            </a:r>
            <a:r>
              <a:rPr lang="en-US" dirty="0" smtClean="0">
                <a:hlinkClick r:id="rId2"/>
              </a:rPr>
              <a:t>amg/ISE/OOP-Java-UML/Chapter8.html</a:t>
            </a:r>
            <a:r>
              <a:rPr lang="en-US" dirty="0" smtClean="0"/>
              <a:t> </a:t>
            </a:r>
            <a:endParaRPr lang="en-US" dirty="0"/>
          </a:p>
        </p:txBody>
      </p:sp>
    </p:spTree>
    <p:extLst>
      <p:ext uri="{BB962C8B-B14F-4D97-AF65-F5344CB8AC3E}">
        <p14:creationId xmlns:p14="http://schemas.microsoft.com/office/powerpoint/2010/main" val="128916953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Have Done</a:t>
            </a:r>
            <a:endParaRPr lang="en-US" dirty="0"/>
          </a:p>
        </p:txBody>
      </p:sp>
      <p:sp>
        <p:nvSpPr>
          <p:cNvPr id="3" name="Content Placeholder 2"/>
          <p:cNvSpPr>
            <a:spLocks noGrp="1"/>
          </p:cNvSpPr>
          <p:nvPr>
            <p:ph idx="1"/>
          </p:nvPr>
        </p:nvSpPr>
        <p:spPr/>
        <p:txBody>
          <a:bodyPr/>
          <a:lstStyle/>
          <a:p>
            <a:r>
              <a:rPr lang="en-US" dirty="0" smtClean="0"/>
              <a:t>In my model, I originally had a cell could only contain Theseus or Minotaur, but this didn’t work when in the view for seeing if Theseus had been eaten by the Minotaur. So to fix this problem I had to change the cell to be able to have a Theseus and Minotaur.</a:t>
            </a:r>
            <a:endParaRPr lang="en-US" dirty="0"/>
          </a:p>
        </p:txBody>
      </p:sp>
      <p:pic>
        <p:nvPicPr>
          <p:cNvPr id="4" name="Picture 3"/>
          <p:cNvPicPr>
            <a:picLocks noChangeAspect="1"/>
          </p:cNvPicPr>
          <p:nvPr/>
        </p:nvPicPr>
        <p:blipFill>
          <a:blip r:embed="rId2"/>
          <a:stretch>
            <a:fillRect/>
          </a:stretch>
        </p:blipFill>
        <p:spPr>
          <a:xfrm>
            <a:off x="352794" y="4050582"/>
            <a:ext cx="4740201" cy="2174077"/>
          </a:xfrm>
          <a:prstGeom prst="rect">
            <a:avLst/>
          </a:prstGeom>
        </p:spPr>
      </p:pic>
      <p:pic>
        <p:nvPicPr>
          <p:cNvPr id="5" name="Picture 4"/>
          <p:cNvPicPr>
            <a:picLocks noChangeAspect="1"/>
          </p:cNvPicPr>
          <p:nvPr/>
        </p:nvPicPr>
        <p:blipFill>
          <a:blip r:embed="rId3"/>
          <a:stretch>
            <a:fillRect/>
          </a:stretch>
        </p:blipFill>
        <p:spPr>
          <a:xfrm>
            <a:off x="5807592" y="4464372"/>
            <a:ext cx="4891184" cy="1346495"/>
          </a:xfrm>
          <a:prstGeom prst="rect">
            <a:avLst/>
          </a:prstGeom>
        </p:spPr>
      </p:pic>
    </p:spTree>
    <p:extLst>
      <p:ext uri="{BB962C8B-B14F-4D97-AF65-F5344CB8AC3E}">
        <p14:creationId xmlns:p14="http://schemas.microsoft.com/office/powerpoint/2010/main" val="19998272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Evaluation, Statement</a:t>
            </a:r>
            <a:endParaRPr lang="en-US" dirty="0"/>
          </a:p>
        </p:txBody>
      </p:sp>
      <p:sp>
        <p:nvSpPr>
          <p:cNvPr id="4" name="TextBox 3"/>
          <p:cNvSpPr txBox="1"/>
          <p:nvPr/>
        </p:nvSpPr>
        <p:spPr>
          <a:xfrm>
            <a:off x="604353" y="2348414"/>
            <a:ext cx="9975041" cy="738664"/>
          </a:xfrm>
          <a:prstGeom prst="rect">
            <a:avLst/>
          </a:prstGeom>
          <a:noFill/>
        </p:spPr>
        <p:txBody>
          <a:bodyPr wrap="square" rtlCol="0">
            <a:spAutoFit/>
          </a:bodyPr>
          <a:lstStyle/>
          <a:p>
            <a:r>
              <a:rPr lang="en-US" sz="2400" dirty="0" smtClean="0"/>
              <a:t>COMPARISON</a:t>
            </a:r>
          </a:p>
          <a:p>
            <a:r>
              <a:rPr lang="en-US" dirty="0" smtClean="0"/>
              <a:t>There was no other way to do this that would suit my </a:t>
            </a:r>
            <a:r>
              <a:rPr lang="en-US" dirty="0" err="1" smtClean="0"/>
              <a:t>gameModel</a:t>
            </a:r>
            <a:r>
              <a:rPr lang="en-US" dirty="0" smtClean="0"/>
              <a:t>.</a:t>
            </a:r>
            <a:endParaRPr lang="en-US" dirty="0"/>
          </a:p>
        </p:txBody>
      </p:sp>
      <p:sp>
        <p:nvSpPr>
          <p:cNvPr id="5" name="TextBox 4"/>
          <p:cNvSpPr txBox="1"/>
          <p:nvPr/>
        </p:nvSpPr>
        <p:spPr>
          <a:xfrm>
            <a:off x="604353" y="3470961"/>
            <a:ext cx="7784734" cy="738664"/>
          </a:xfrm>
          <a:prstGeom prst="rect">
            <a:avLst/>
          </a:prstGeom>
          <a:noFill/>
        </p:spPr>
        <p:txBody>
          <a:bodyPr wrap="square" rtlCol="0">
            <a:spAutoFit/>
          </a:bodyPr>
          <a:lstStyle/>
          <a:p>
            <a:r>
              <a:rPr lang="en-US" sz="2400" dirty="0" smtClean="0"/>
              <a:t>EVALUATION</a:t>
            </a:r>
          </a:p>
          <a:p>
            <a:r>
              <a:rPr lang="en-US" dirty="0" smtClean="0"/>
              <a:t>This approach was very effective as I was able to display a lose state in the view</a:t>
            </a:r>
            <a:endParaRPr lang="en-US" dirty="0"/>
          </a:p>
        </p:txBody>
      </p:sp>
      <p:sp>
        <p:nvSpPr>
          <p:cNvPr id="6" name="TextBox 5"/>
          <p:cNvSpPr txBox="1"/>
          <p:nvPr/>
        </p:nvSpPr>
        <p:spPr>
          <a:xfrm>
            <a:off x="604353" y="4784885"/>
            <a:ext cx="7784735" cy="738664"/>
          </a:xfrm>
          <a:prstGeom prst="rect">
            <a:avLst/>
          </a:prstGeom>
          <a:noFill/>
        </p:spPr>
        <p:txBody>
          <a:bodyPr wrap="square" rtlCol="0">
            <a:spAutoFit/>
          </a:bodyPr>
          <a:lstStyle/>
          <a:p>
            <a:r>
              <a:rPr lang="en-US" sz="2400" dirty="0" smtClean="0"/>
              <a:t>STATEMENT</a:t>
            </a:r>
          </a:p>
          <a:p>
            <a:r>
              <a:rPr lang="en-US" dirty="0" smtClean="0"/>
              <a:t>This didn’t need any improvement as it worked as </a:t>
            </a:r>
            <a:r>
              <a:rPr lang="en-US" dirty="0" err="1" smtClean="0"/>
              <a:t>intented</a:t>
            </a:r>
            <a:endParaRPr lang="en-US" dirty="0"/>
          </a:p>
        </p:txBody>
      </p:sp>
    </p:spTree>
    <p:extLst>
      <p:ext uri="{BB962C8B-B14F-4D97-AF65-F5344CB8AC3E}">
        <p14:creationId xmlns:p14="http://schemas.microsoft.com/office/powerpoint/2010/main" val="519018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a:t>
            </a:r>
            <a:r>
              <a:rPr lang="en-US" dirty="0"/>
              <a:t>2</a:t>
            </a:r>
            <a:r>
              <a:rPr lang="en-US" dirty="0" smtClean="0"/>
              <a:t>- code example</a:t>
            </a:r>
            <a:endParaRPr lang="en-US" dirty="0"/>
          </a:p>
        </p:txBody>
      </p:sp>
      <p:sp>
        <p:nvSpPr>
          <p:cNvPr id="8" name="TextBox 7"/>
          <p:cNvSpPr txBox="1"/>
          <p:nvPr/>
        </p:nvSpPr>
        <p:spPr>
          <a:xfrm>
            <a:off x="6443663" y="2699924"/>
            <a:ext cx="4371482" cy="923330"/>
          </a:xfrm>
          <a:prstGeom prst="rect">
            <a:avLst/>
          </a:prstGeom>
          <a:noFill/>
        </p:spPr>
        <p:txBody>
          <a:bodyPr wrap="square" rtlCol="0">
            <a:spAutoFit/>
          </a:bodyPr>
          <a:lstStyle/>
          <a:p>
            <a:r>
              <a:rPr lang="en-US" dirty="0" smtClean="0"/>
              <a:t>When the </a:t>
            </a:r>
            <a:r>
              <a:rPr lang="en-US" dirty="0" err="1" smtClean="0"/>
              <a:t>savebutton</a:t>
            </a:r>
            <a:r>
              <a:rPr lang="en-US" dirty="0" smtClean="0"/>
              <a:t> is pressed, the </a:t>
            </a:r>
            <a:r>
              <a:rPr lang="en-US" dirty="0" err="1" smtClean="0"/>
              <a:t>saveLevel</a:t>
            </a:r>
            <a:r>
              <a:rPr lang="en-US" dirty="0" smtClean="0"/>
              <a:t>() function is called. This displays a toast with the value of “saved”.</a:t>
            </a:r>
            <a:endParaRPr lang="en-US" dirty="0"/>
          </a:p>
        </p:txBody>
      </p:sp>
      <p:pic>
        <p:nvPicPr>
          <p:cNvPr id="3" name="Picture 2"/>
          <p:cNvPicPr>
            <a:picLocks noChangeAspect="1"/>
          </p:cNvPicPr>
          <p:nvPr/>
        </p:nvPicPr>
        <p:blipFill>
          <a:blip r:embed="rId2"/>
          <a:stretch>
            <a:fillRect/>
          </a:stretch>
        </p:blipFill>
        <p:spPr>
          <a:xfrm>
            <a:off x="637954" y="2699924"/>
            <a:ext cx="5475767" cy="570003"/>
          </a:xfrm>
          <a:prstGeom prst="rect">
            <a:avLst/>
          </a:prstGeom>
        </p:spPr>
      </p:pic>
    </p:spTree>
    <p:extLst>
      <p:ext uri="{BB962C8B-B14F-4D97-AF65-F5344CB8AC3E}">
        <p14:creationId xmlns:p14="http://schemas.microsoft.com/office/powerpoint/2010/main" val="1813807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#2-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Save Button creates a toast message that displays “saved” but no actual data is saved. This is because I don’t read my level data from a file but this still passes my must feature as the feature is to display a button for saving.</a:t>
            </a:r>
          </a:p>
          <a:p>
            <a:r>
              <a:rPr lang="en-US" dirty="0" smtClean="0"/>
              <a:t>0.8/1</a:t>
            </a:r>
            <a:endParaRPr lang="en-US" dirty="0"/>
          </a:p>
        </p:txBody>
      </p:sp>
    </p:spTree>
    <p:extLst>
      <p:ext uri="{BB962C8B-B14F-4D97-AF65-F5344CB8AC3E}">
        <p14:creationId xmlns:p14="http://schemas.microsoft.com/office/powerpoint/2010/main" val="1130602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#3</a:t>
            </a:r>
            <a:endParaRPr lang="en-US" dirty="0"/>
          </a:p>
        </p:txBody>
      </p:sp>
      <p:sp>
        <p:nvSpPr>
          <p:cNvPr id="3" name="Content Placeholder 2"/>
          <p:cNvSpPr>
            <a:spLocks noGrp="1"/>
          </p:cNvSpPr>
          <p:nvPr>
            <p:ph idx="1"/>
          </p:nvPr>
        </p:nvSpPr>
        <p:spPr>
          <a:xfrm>
            <a:off x="3659071" y="2184941"/>
            <a:ext cx="4873857" cy="2578445"/>
          </a:xfrm>
        </p:spPr>
        <p:txBody>
          <a:bodyPr>
            <a:normAutofit fontScale="62500" lnSpcReduction="20000"/>
          </a:bodyPr>
          <a:lstStyle/>
          <a:p>
            <a:r>
              <a:rPr lang="en-US" sz="6500" dirty="0" smtClean="0"/>
              <a:t>Theseus Movement:</a:t>
            </a:r>
          </a:p>
          <a:p>
            <a:r>
              <a:rPr lang="en-US" sz="3200" dirty="0" smtClean="0"/>
              <a:t>Left</a:t>
            </a:r>
          </a:p>
          <a:p>
            <a:r>
              <a:rPr lang="en-US" sz="3200" dirty="0" smtClean="0"/>
              <a:t>Right </a:t>
            </a:r>
          </a:p>
          <a:p>
            <a:r>
              <a:rPr lang="en-US" sz="3200" dirty="0" smtClean="0"/>
              <a:t>Up </a:t>
            </a:r>
          </a:p>
          <a:p>
            <a:r>
              <a:rPr lang="en-US" sz="3200" dirty="0" smtClean="0"/>
              <a:t>Down </a:t>
            </a:r>
          </a:p>
          <a:p>
            <a:r>
              <a:rPr lang="en-US" sz="3200" dirty="0" smtClean="0"/>
              <a:t>Pause</a:t>
            </a:r>
            <a:endParaRPr lang="en-US" sz="2800" dirty="0"/>
          </a:p>
        </p:txBody>
      </p:sp>
    </p:spTree>
    <p:extLst>
      <p:ext uri="{BB962C8B-B14F-4D97-AF65-F5344CB8AC3E}">
        <p14:creationId xmlns:p14="http://schemas.microsoft.com/office/powerpoint/2010/main" val="1248333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#3 -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Theseus’ Movement</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1977050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#3- code example</a:t>
            </a:r>
            <a:endParaRPr lang="en-US" dirty="0"/>
          </a:p>
        </p:txBody>
      </p:sp>
      <p:pic>
        <p:nvPicPr>
          <p:cNvPr id="5" name="Picture 4"/>
          <p:cNvPicPr>
            <a:picLocks noChangeAspect="1"/>
          </p:cNvPicPr>
          <p:nvPr/>
        </p:nvPicPr>
        <p:blipFill>
          <a:blip r:embed="rId2"/>
          <a:stretch>
            <a:fillRect/>
          </a:stretch>
        </p:blipFill>
        <p:spPr>
          <a:xfrm>
            <a:off x="48429" y="3706192"/>
            <a:ext cx="2896781" cy="692709"/>
          </a:xfrm>
          <a:prstGeom prst="rect">
            <a:avLst/>
          </a:prstGeom>
        </p:spPr>
      </p:pic>
      <p:pic>
        <p:nvPicPr>
          <p:cNvPr id="10" name="Picture 9"/>
          <p:cNvPicPr>
            <a:picLocks noChangeAspect="1"/>
          </p:cNvPicPr>
          <p:nvPr/>
        </p:nvPicPr>
        <p:blipFill>
          <a:blip r:embed="rId3"/>
          <a:stretch>
            <a:fillRect/>
          </a:stretch>
        </p:blipFill>
        <p:spPr>
          <a:xfrm>
            <a:off x="62380" y="2331356"/>
            <a:ext cx="5339887" cy="785037"/>
          </a:xfrm>
          <a:prstGeom prst="rect">
            <a:avLst/>
          </a:prstGeom>
        </p:spPr>
      </p:pic>
      <p:pic>
        <p:nvPicPr>
          <p:cNvPr id="11" name="Picture 10"/>
          <p:cNvPicPr>
            <a:picLocks noChangeAspect="1"/>
          </p:cNvPicPr>
          <p:nvPr/>
        </p:nvPicPr>
        <p:blipFill>
          <a:blip r:embed="rId4"/>
          <a:stretch>
            <a:fillRect/>
          </a:stretch>
        </p:blipFill>
        <p:spPr>
          <a:xfrm>
            <a:off x="7221365" y="1559052"/>
            <a:ext cx="4850343" cy="5231219"/>
          </a:xfrm>
          <a:prstGeom prst="rect">
            <a:avLst/>
          </a:prstGeom>
        </p:spPr>
      </p:pic>
      <p:pic>
        <p:nvPicPr>
          <p:cNvPr id="12" name="Picture 11"/>
          <p:cNvPicPr>
            <a:picLocks noChangeAspect="1"/>
          </p:cNvPicPr>
          <p:nvPr/>
        </p:nvPicPr>
        <p:blipFill>
          <a:blip r:embed="rId5"/>
          <a:stretch>
            <a:fillRect/>
          </a:stretch>
        </p:blipFill>
        <p:spPr>
          <a:xfrm>
            <a:off x="53165" y="5024527"/>
            <a:ext cx="3657600" cy="1780309"/>
          </a:xfrm>
          <a:prstGeom prst="rect">
            <a:avLst/>
          </a:prstGeom>
        </p:spPr>
      </p:pic>
      <p:sp>
        <p:nvSpPr>
          <p:cNvPr id="15" name="Rectangle 14"/>
          <p:cNvSpPr/>
          <p:nvPr/>
        </p:nvSpPr>
        <p:spPr>
          <a:xfrm>
            <a:off x="337123" y="2532385"/>
            <a:ext cx="4968524" cy="178917"/>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9970" y="2023579"/>
            <a:ext cx="2290627" cy="307777"/>
          </a:xfrm>
          <a:prstGeom prst="rect">
            <a:avLst/>
          </a:prstGeom>
          <a:noFill/>
        </p:spPr>
        <p:txBody>
          <a:bodyPr wrap="none" rtlCol="0">
            <a:spAutoFit/>
          </a:bodyPr>
          <a:lstStyle/>
          <a:p>
            <a:r>
              <a:rPr lang="en-US" sz="1400" dirty="0" smtClean="0"/>
              <a:t>1. Setup of Gesture Detector</a:t>
            </a:r>
            <a:endParaRPr lang="en-US" sz="1400" dirty="0"/>
          </a:p>
        </p:txBody>
      </p:sp>
      <p:sp>
        <p:nvSpPr>
          <p:cNvPr id="17" name="TextBox 16"/>
          <p:cNvSpPr txBox="1"/>
          <p:nvPr/>
        </p:nvSpPr>
        <p:spPr>
          <a:xfrm>
            <a:off x="-1701" y="3398415"/>
            <a:ext cx="2868991" cy="307777"/>
          </a:xfrm>
          <a:prstGeom prst="rect">
            <a:avLst/>
          </a:prstGeom>
          <a:noFill/>
        </p:spPr>
        <p:txBody>
          <a:bodyPr wrap="none" rtlCol="0">
            <a:spAutoFit/>
          </a:bodyPr>
          <a:lstStyle/>
          <a:p>
            <a:r>
              <a:rPr lang="en-US" sz="1400" dirty="0" smtClean="0"/>
              <a:t>2. Called when the screen is touched</a:t>
            </a:r>
            <a:endParaRPr lang="en-US" sz="1400" dirty="0"/>
          </a:p>
        </p:txBody>
      </p:sp>
      <p:sp>
        <p:nvSpPr>
          <p:cNvPr id="18" name="TextBox 17"/>
          <p:cNvSpPr txBox="1"/>
          <p:nvPr/>
        </p:nvSpPr>
        <p:spPr>
          <a:xfrm>
            <a:off x="62380" y="4519027"/>
            <a:ext cx="3648385" cy="523220"/>
          </a:xfrm>
          <a:prstGeom prst="rect">
            <a:avLst/>
          </a:prstGeom>
          <a:noFill/>
        </p:spPr>
        <p:txBody>
          <a:bodyPr wrap="square" rtlCol="0">
            <a:spAutoFit/>
          </a:bodyPr>
          <a:lstStyle/>
          <a:p>
            <a:r>
              <a:rPr lang="en-US" sz="1400" dirty="0" smtClean="0"/>
              <a:t>4. This works out the direction of the swipe (up, down, left, right) and is called by </a:t>
            </a:r>
            <a:r>
              <a:rPr lang="en-US" sz="1400" dirty="0" err="1" smtClean="0"/>
              <a:t>onFling</a:t>
            </a:r>
            <a:r>
              <a:rPr lang="en-US" sz="1400" dirty="0" smtClean="0"/>
              <a:t>()</a:t>
            </a:r>
            <a:endParaRPr lang="en-US" sz="1400" dirty="0"/>
          </a:p>
        </p:txBody>
      </p:sp>
      <p:sp>
        <p:nvSpPr>
          <p:cNvPr id="19" name="TextBox 18"/>
          <p:cNvSpPr txBox="1"/>
          <p:nvPr/>
        </p:nvSpPr>
        <p:spPr>
          <a:xfrm>
            <a:off x="4513958" y="3317422"/>
            <a:ext cx="2707408" cy="3323987"/>
          </a:xfrm>
          <a:prstGeom prst="rect">
            <a:avLst/>
          </a:prstGeom>
          <a:noFill/>
        </p:spPr>
        <p:txBody>
          <a:bodyPr wrap="square" rtlCol="0">
            <a:spAutoFit/>
          </a:bodyPr>
          <a:lstStyle/>
          <a:p>
            <a:r>
              <a:rPr lang="en-US" sz="1400" dirty="0" smtClean="0"/>
              <a:t>3. The </a:t>
            </a:r>
            <a:r>
              <a:rPr lang="en-US" sz="1400" dirty="0" err="1" smtClean="0"/>
              <a:t>SwipeGestureDetector</a:t>
            </a:r>
            <a:r>
              <a:rPr lang="en-US" sz="1400" dirty="0" smtClean="0"/>
              <a:t> checks for a single tap action (which pauses </a:t>
            </a:r>
            <a:r>
              <a:rPr lang="en-US" sz="1400" dirty="0" err="1" smtClean="0"/>
              <a:t>theseus</a:t>
            </a:r>
            <a:r>
              <a:rPr lang="en-US" sz="1400" dirty="0" smtClean="0"/>
              <a:t>) and a fling action (which moves </a:t>
            </a:r>
            <a:r>
              <a:rPr lang="en-US" sz="1400" dirty="0" err="1" smtClean="0"/>
              <a:t>theseus</a:t>
            </a:r>
            <a:r>
              <a:rPr lang="en-US" sz="1400" dirty="0" smtClean="0"/>
              <a:t>, left, right, up or down).</a:t>
            </a:r>
          </a:p>
          <a:p>
            <a:endParaRPr lang="en-US" sz="1400" dirty="0"/>
          </a:p>
          <a:p>
            <a:r>
              <a:rPr lang="en-US" sz="1400" dirty="0" smtClean="0"/>
              <a:t>To implement the movement, the view calls the </a:t>
            </a:r>
            <a:r>
              <a:rPr lang="en-US" sz="1400" dirty="0" err="1" smtClean="0"/>
              <a:t>viewModel</a:t>
            </a:r>
            <a:r>
              <a:rPr lang="en-US" sz="1400" dirty="0" smtClean="0"/>
              <a:t> which talks to the model. </a:t>
            </a:r>
          </a:p>
          <a:p>
            <a:endParaRPr lang="en-US" sz="1400" dirty="0"/>
          </a:p>
          <a:p>
            <a:r>
              <a:rPr lang="en-US" sz="1400" dirty="0" smtClean="0"/>
              <a:t>To pause Theseus a single tap activates this and calls the movement of minotaur without any movement of </a:t>
            </a:r>
            <a:r>
              <a:rPr lang="en-US" sz="1400" dirty="0"/>
              <a:t>T</a:t>
            </a:r>
            <a:r>
              <a:rPr lang="en-US" sz="1400" dirty="0" smtClean="0"/>
              <a:t>heseus</a:t>
            </a:r>
          </a:p>
          <a:p>
            <a:endParaRPr lang="en-US" sz="1400" dirty="0"/>
          </a:p>
        </p:txBody>
      </p:sp>
    </p:spTree>
    <p:extLst>
      <p:ext uri="{BB962C8B-B14F-4D97-AF65-F5344CB8AC3E}">
        <p14:creationId xmlns:p14="http://schemas.microsoft.com/office/powerpoint/2010/main" val="279720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#3- code example</a:t>
            </a:r>
            <a:endParaRPr lang="en-US" dirty="0"/>
          </a:p>
        </p:txBody>
      </p:sp>
      <p:pic>
        <p:nvPicPr>
          <p:cNvPr id="4" name="Picture 3"/>
          <p:cNvPicPr>
            <a:picLocks noChangeAspect="1"/>
          </p:cNvPicPr>
          <p:nvPr/>
        </p:nvPicPr>
        <p:blipFill>
          <a:blip r:embed="rId2"/>
          <a:stretch>
            <a:fillRect/>
          </a:stretch>
        </p:blipFill>
        <p:spPr>
          <a:xfrm>
            <a:off x="645338" y="2486984"/>
            <a:ext cx="3650460" cy="1266308"/>
          </a:xfrm>
          <a:prstGeom prst="rect">
            <a:avLst/>
          </a:prstGeom>
        </p:spPr>
      </p:pic>
      <p:sp>
        <p:nvSpPr>
          <p:cNvPr id="6" name="TextBox 5"/>
          <p:cNvSpPr txBox="1"/>
          <p:nvPr/>
        </p:nvSpPr>
        <p:spPr>
          <a:xfrm>
            <a:off x="4295798" y="2486984"/>
            <a:ext cx="3648385" cy="523220"/>
          </a:xfrm>
          <a:prstGeom prst="rect">
            <a:avLst/>
          </a:prstGeom>
          <a:noFill/>
        </p:spPr>
        <p:txBody>
          <a:bodyPr wrap="square" rtlCol="0">
            <a:spAutoFit/>
          </a:bodyPr>
          <a:lstStyle/>
          <a:p>
            <a:r>
              <a:rPr lang="en-US" sz="1400" dirty="0" smtClean="0"/>
              <a:t>5. This is the code in </a:t>
            </a:r>
            <a:r>
              <a:rPr lang="en-US" sz="1400" dirty="0" err="1" smtClean="0"/>
              <a:t>viewModel</a:t>
            </a:r>
            <a:r>
              <a:rPr lang="en-US" sz="1400" dirty="0" smtClean="0"/>
              <a:t> that calls the movement code in the </a:t>
            </a:r>
            <a:r>
              <a:rPr lang="en-US" sz="1400" dirty="0" err="1" smtClean="0"/>
              <a:t>gameModel</a:t>
            </a:r>
            <a:r>
              <a:rPr lang="en-US" sz="1400" dirty="0" smtClean="0"/>
              <a:t>.</a:t>
            </a:r>
            <a:endParaRPr lang="en-US" sz="1400" dirty="0"/>
          </a:p>
        </p:txBody>
      </p:sp>
    </p:spTree>
    <p:extLst>
      <p:ext uri="{BB962C8B-B14F-4D97-AF65-F5344CB8AC3E}">
        <p14:creationId xmlns:p14="http://schemas.microsoft.com/office/powerpoint/2010/main" val="421580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#3-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movement of Theseus works very well. Can move up, down, left, right and pause Theseus.</a:t>
            </a:r>
          </a:p>
          <a:p>
            <a:r>
              <a:rPr lang="en-US" dirty="0"/>
              <a:t>5</a:t>
            </a:r>
            <a:r>
              <a:rPr lang="en-US" dirty="0" smtClean="0"/>
              <a:t>/5</a:t>
            </a:r>
            <a:endParaRPr lang="en-US" dirty="0"/>
          </a:p>
        </p:txBody>
      </p:sp>
    </p:spTree>
    <p:extLst>
      <p:ext uri="{BB962C8B-B14F-4D97-AF65-F5344CB8AC3E}">
        <p14:creationId xmlns:p14="http://schemas.microsoft.com/office/powerpoint/2010/main" val="9560381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#4</a:t>
            </a:r>
            <a:endParaRPr lang="en-US" dirty="0"/>
          </a:p>
        </p:txBody>
      </p:sp>
      <p:sp>
        <p:nvSpPr>
          <p:cNvPr id="3" name="Content Placeholder 2"/>
          <p:cNvSpPr>
            <a:spLocks noGrp="1"/>
          </p:cNvSpPr>
          <p:nvPr>
            <p:ph idx="1"/>
          </p:nvPr>
        </p:nvSpPr>
        <p:spPr>
          <a:xfrm>
            <a:off x="2966483" y="2184941"/>
            <a:ext cx="7889359" cy="2578445"/>
          </a:xfrm>
        </p:spPr>
        <p:txBody>
          <a:bodyPr>
            <a:normAutofit/>
          </a:bodyPr>
          <a:lstStyle/>
          <a:p>
            <a:r>
              <a:rPr lang="en-US" sz="4000" dirty="0" smtClean="0"/>
              <a:t>Displaying Image of Theseus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441" t="33799" r="65879" b="56899"/>
          <a:stretch/>
        </p:blipFill>
        <p:spPr>
          <a:xfrm>
            <a:off x="4052242" y="3221665"/>
            <a:ext cx="2858920" cy="2349795"/>
          </a:xfrm>
          <a:prstGeom prst="rect">
            <a:avLst/>
          </a:prstGeom>
        </p:spPr>
      </p:pic>
    </p:spTree>
    <p:extLst>
      <p:ext uri="{BB962C8B-B14F-4D97-AF65-F5344CB8AC3E}">
        <p14:creationId xmlns:p14="http://schemas.microsoft.com/office/powerpoint/2010/main" val="1508556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My Controller, View and Model</a:t>
            </a:r>
            <a:endParaRPr lang="en-US" dirty="0"/>
          </a:p>
        </p:txBody>
      </p:sp>
      <p:sp>
        <p:nvSpPr>
          <p:cNvPr id="5" name="Subtitle 4"/>
          <p:cNvSpPr>
            <a:spLocks noGrp="1"/>
          </p:cNvSpPr>
          <p:nvPr>
            <p:ph type="subTitle" idx="1"/>
          </p:nvPr>
        </p:nvSpPr>
        <p:spPr/>
        <p:txBody>
          <a:bodyPr/>
          <a:lstStyle/>
          <a:p>
            <a:r>
              <a:rPr lang="en-US" dirty="0" smtClean="0"/>
              <a:t>Auto generating maze based on level data</a:t>
            </a:r>
            <a:endParaRPr lang="en-US" dirty="0"/>
          </a:p>
        </p:txBody>
      </p:sp>
    </p:spTree>
    <p:extLst>
      <p:ext uri="{BB962C8B-B14F-4D97-AF65-F5344CB8AC3E}">
        <p14:creationId xmlns:p14="http://schemas.microsoft.com/office/powerpoint/2010/main" val="878704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#4 -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Image of Theseus</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1115579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#4- code example</a:t>
            </a:r>
            <a:endParaRPr lang="en-US" dirty="0"/>
          </a:p>
        </p:txBody>
      </p:sp>
      <p:sp>
        <p:nvSpPr>
          <p:cNvPr id="16" name="TextBox 15"/>
          <p:cNvSpPr txBox="1"/>
          <p:nvPr/>
        </p:nvSpPr>
        <p:spPr>
          <a:xfrm>
            <a:off x="79970" y="1651434"/>
            <a:ext cx="3389005" cy="307777"/>
          </a:xfrm>
          <a:prstGeom prst="rect">
            <a:avLst/>
          </a:prstGeom>
          <a:noFill/>
        </p:spPr>
        <p:txBody>
          <a:bodyPr wrap="none" rtlCol="0">
            <a:spAutoFit/>
          </a:bodyPr>
          <a:lstStyle/>
          <a:p>
            <a:r>
              <a:rPr lang="en-US" sz="1400" dirty="0" smtClean="0"/>
              <a:t>1. </a:t>
            </a:r>
            <a:r>
              <a:rPr lang="en-US" sz="1400" dirty="0" err="1" smtClean="0"/>
              <a:t>onDraw</a:t>
            </a:r>
            <a:r>
              <a:rPr lang="en-US" sz="1400" dirty="0" smtClean="0"/>
              <a:t> calls the </a:t>
            </a:r>
            <a:r>
              <a:rPr lang="en-US" sz="1400" dirty="0" err="1" smtClean="0"/>
              <a:t>drawTheseus</a:t>
            </a:r>
            <a:r>
              <a:rPr lang="en-US" sz="1400" dirty="0" smtClean="0"/>
              <a:t>() Function</a:t>
            </a:r>
            <a:endParaRPr lang="en-US" sz="1400" dirty="0"/>
          </a:p>
        </p:txBody>
      </p:sp>
      <p:sp>
        <p:nvSpPr>
          <p:cNvPr id="17" name="TextBox 16"/>
          <p:cNvSpPr txBox="1"/>
          <p:nvPr/>
        </p:nvSpPr>
        <p:spPr>
          <a:xfrm>
            <a:off x="197799" y="4249034"/>
            <a:ext cx="7304948" cy="738664"/>
          </a:xfrm>
          <a:prstGeom prst="rect">
            <a:avLst/>
          </a:prstGeom>
          <a:noFill/>
        </p:spPr>
        <p:txBody>
          <a:bodyPr wrap="none" rtlCol="0">
            <a:spAutoFit/>
          </a:bodyPr>
          <a:lstStyle/>
          <a:p>
            <a:r>
              <a:rPr lang="en-US" sz="1400" dirty="0" smtClean="0"/>
              <a:t>2. When </a:t>
            </a:r>
            <a:r>
              <a:rPr lang="en-US" sz="1400" dirty="0" err="1" smtClean="0"/>
              <a:t>drawTheseus</a:t>
            </a:r>
            <a:r>
              <a:rPr lang="en-US" sz="1400" dirty="0" smtClean="0"/>
              <a:t>() is called, </a:t>
            </a:r>
            <a:r>
              <a:rPr lang="en-US" sz="1400" dirty="0" err="1" smtClean="0"/>
              <a:t>theseusPointerConversion</a:t>
            </a:r>
            <a:r>
              <a:rPr lang="en-US" sz="1400" dirty="0" smtClean="0"/>
              <a:t>() is called to increase the pointer size</a:t>
            </a:r>
          </a:p>
          <a:p>
            <a:r>
              <a:rPr lang="en-US" sz="1400" dirty="0"/>
              <a:t>t</a:t>
            </a:r>
            <a:r>
              <a:rPr lang="en-US" sz="1400" dirty="0" smtClean="0"/>
              <a:t>o match the screen size, otherwise Theseus would be really small on the screen.</a:t>
            </a:r>
          </a:p>
          <a:p>
            <a:r>
              <a:rPr lang="en-US" sz="1400" dirty="0" smtClean="0"/>
              <a:t>Once the Pointer size is determined, a bitmap of Theseus is created then drawn on the screen</a:t>
            </a:r>
            <a:endParaRPr lang="en-US" sz="1400" dirty="0"/>
          </a:p>
        </p:txBody>
      </p:sp>
      <p:pic>
        <p:nvPicPr>
          <p:cNvPr id="3" name="Picture 2"/>
          <p:cNvPicPr>
            <a:picLocks noChangeAspect="1"/>
          </p:cNvPicPr>
          <p:nvPr/>
        </p:nvPicPr>
        <p:blipFill>
          <a:blip r:embed="rId2"/>
          <a:stretch>
            <a:fillRect/>
          </a:stretch>
        </p:blipFill>
        <p:spPr>
          <a:xfrm>
            <a:off x="197799" y="1954534"/>
            <a:ext cx="3512966" cy="1635024"/>
          </a:xfrm>
          <a:prstGeom prst="rect">
            <a:avLst/>
          </a:prstGeom>
        </p:spPr>
      </p:pic>
      <p:sp>
        <p:nvSpPr>
          <p:cNvPr id="15" name="Rectangle 14"/>
          <p:cNvSpPr/>
          <p:nvPr/>
        </p:nvSpPr>
        <p:spPr>
          <a:xfrm>
            <a:off x="383028" y="2438036"/>
            <a:ext cx="1848108" cy="89459"/>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26305" y="4977728"/>
            <a:ext cx="8109206" cy="1189731"/>
          </a:xfrm>
          <a:prstGeom prst="rect">
            <a:avLst/>
          </a:prstGeom>
        </p:spPr>
      </p:pic>
      <p:sp>
        <p:nvSpPr>
          <p:cNvPr id="20" name="TextBox 19"/>
          <p:cNvSpPr txBox="1"/>
          <p:nvPr/>
        </p:nvSpPr>
        <p:spPr>
          <a:xfrm>
            <a:off x="4766401" y="2409847"/>
            <a:ext cx="7248390" cy="523220"/>
          </a:xfrm>
          <a:prstGeom prst="rect">
            <a:avLst/>
          </a:prstGeom>
          <a:noFill/>
        </p:spPr>
        <p:txBody>
          <a:bodyPr wrap="square" rtlCol="0">
            <a:spAutoFit/>
          </a:bodyPr>
          <a:lstStyle/>
          <a:p>
            <a:r>
              <a:rPr lang="en-US" sz="1400" dirty="0" smtClean="0"/>
              <a:t>3. To convert the Pointer size, </a:t>
            </a:r>
            <a:r>
              <a:rPr lang="en-US" sz="1400" dirty="0" err="1" smtClean="0"/>
              <a:t>levelGrid</a:t>
            </a:r>
            <a:r>
              <a:rPr lang="en-US" sz="1400" dirty="0" smtClean="0"/>
              <a:t>() is called with either the across pointer location or the depth pointer location </a:t>
            </a:r>
            <a:endParaRPr lang="en-US" sz="1400" dirty="0"/>
          </a:p>
        </p:txBody>
      </p:sp>
      <p:pic>
        <p:nvPicPr>
          <p:cNvPr id="21" name="Picture 20"/>
          <p:cNvPicPr>
            <a:picLocks noChangeAspect="1"/>
          </p:cNvPicPr>
          <p:nvPr/>
        </p:nvPicPr>
        <p:blipFill>
          <a:blip r:embed="rId4"/>
          <a:stretch>
            <a:fillRect/>
          </a:stretch>
        </p:blipFill>
        <p:spPr>
          <a:xfrm>
            <a:off x="4766401" y="2911370"/>
            <a:ext cx="4484516" cy="678188"/>
          </a:xfrm>
          <a:prstGeom prst="rect">
            <a:avLst/>
          </a:prstGeom>
        </p:spPr>
      </p:pic>
    </p:spTree>
    <p:extLst>
      <p:ext uri="{BB962C8B-B14F-4D97-AF65-F5344CB8AC3E}">
        <p14:creationId xmlns:p14="http://schemas.microsoft.com/office/powerpoint/2010/main" val="2006703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#4- code example</a:t>
            </a:r>
            <a:endParaRPr lang="en-US" dirty="0"/>
          </a:p>
        </p:txBody>
      </p:sp>
      <p:sp>
        <p:nvSpPr>
          <p:cNvPr id="5" name="TextBox 4"/>
          <p:cNvSpPr txBox="1"/>
          <p:nvPr/>
        </p:nvSpPr>
        <p:spPr>
          <a:xfrm>
            <a:off x="386313" y="2351163"/>
            <a:ext cx="6514214" cy="738664"/>
          </a:xfrm>
          <a:prstGeom prst="rect">
            <a:avLst/>
          </a:prstGeom>
          <a:noFill/>
        </p:spPr>
        <p:txBody>
          <a:bodyPr wrap="square" rtlCol="0">
            <a:spAutoFit/>
          </a:bodyPr>
          <a:lstStyle/>
          <a:p>
            <a:r>
              <a:rPr lang="en-US" sz="1400" dirty="0" smtClean="0"/>
              <a:t>4. </a:t>
            </a:r>
            <a:r>
              <a:rPr lang="en-US" sz="1400" dirty="0" err="1" smtClean="0"/>
              <a:t>levelGrid</a:t>
            </a:r>
            <a:r>
              <a:rPr lang="en-US" sz="1400" dirty="0" smtClean="0"/>
              <a:t>() gets the </a:t>
            </a:r>
            <a:r>
              <a:rPr lang="en-US" sz="1400" dirty="0" err="1" smtClean="0"/>
              <a:t>screensize</a:t>
            </a:r>
            <a:r>
              <a:rPr lang="en-US" sz="1400" dirty="0" smtClean="0"/>
              <a:t> (</a:t>
            </a:r>
            <a:r>
              <a:rPr lang="en-US" sz="1400" dirty="0" err="1" smtClean="0"/>
              <a:t>getMeasuredWidth</a:t>
            </a:r>
            <a:r>
              <a:rPr lang="en-US" sz="1400" dirty="0" smtClean="0"/>
              <a:t>()) and adds a little bit of padding. The cell size is the </a:t>
            </a:r>
            <a:r>
              <a:rPr lang="en-US" sz="1400" dirty="0" err="1" smtClean="0"/>
              <a:t>levelArea</a:t>
            </a:r>
            <a:r>
              <a:rPr lang="en-US" sz="1400" dirty="0" smtClean="0"/>
              <a:t> divided by the width of the game model level. The </a:t>
            </a:r>
            <a:r>
              <a:rPr lang="en-US" sz="1400" dirty="0" err="1" smtClean="0"/>
              <a:t>cellSize</a:t>
            </a:r>
            <a:r>
              <a:rPr lang="en-US" sz="1400" dirty="0" smtClean="0"/>
              <a:t> * the coordinate is the new pointer size</a:t>
            </a:r>
            <a:endParaRPr lang="en-US" sz="1400" dirty="0"/>
          </a:p>
        </p:txBody>
      </p:sp>
      <p:pic>
        <p:nvPicPr>
          <p:cNvPr id="9" name="Picture 8"/>
          <p:cNvPicPr>
            <a:picLocks noChangeAspect="1"/>
          </p:cNvPicPr>
          <p:nvPr/>
        </p:nvPicPr>
        <p:blipFill>
          <a:blip r:embed="rId2"/>
          <a:stretch>
            <a:fillRect/>
          </a:stretch>
        </p:blipFill>
        <p:spPr>
          <a:xfrm>
            <a:off x="386313" y="3089827"/>
            <a:ext cx="4494619" cy="1058650"/>
          </a:xfrm>
          <a:prstGeom prst="rect">
            <a:avLst/>
          </a:prstGeom>
        </p:spPr>
      </p:pic>
      <p:pic>
        <p:nvPicPr>
          <p:cNvPr id="3" name="Picture 2"/>
          <p:cNvPicPr>
            <a:picLocks noChangeAspect="1"/>
          </p:cNvPicPr>
          <p:nvPr/>
        </p:nvPicPr>
        <p:blipFill>
          <a:blip r:embed="rId3"/>
          <a:stretch>
            <a:fillRect/>
          </a:stretch>
        </p:blipFill>
        <p:spPr>
          <a:xfrm>
            <a:off x="5699199" y="4308134"/>
            <a:ext cx="6226987" cy="2326776"/>
          </a:xfrm>
          <a:prstGeom prst="rect">
            <a:avLst/>
          </a:prstGeom>
        </p:spPr>
      </p:pic>
      <p:sp>
        <p:nvSpPr>
          <p:cNvPr id="10" name="TextBox 9"/>
          <p:cNvSpPr txBox="1"/>
          <p:nvPr/>
        </p:nvSpPr>
        <p:spPr>
          <a:xfrm>
            <a:off x="5699199" y="3994588"/>
            <a:ext cx="6514214" cy="307777"/>
          </a:xfrm>
          <a:prstGeom prst="rect">
            <a:avLst/>
          </a:prstGeom>
          <a:noFill/>
        </p:spPr>
        <p:txBody>
          <a:bodyPr wrap="square" rtlCol="0">
            <a:spAutoFit/>
          </a:bodyPr>
          <a:lstStyle/>
          <a:p>
            <a:r>
              <a:rPr lang="en-US" sz="1400" dirty="0"/>
              <a:t>5</a:t>
            </a:r>
            <a:r>
              <a:rPr lang="en-US" sz="1400" dirty="0" smtClean="0"/>
              <a:t>. This is the function that determines the size of the level</a:t>
            </a:r>
            <a:endParaRPr lang="en-US" sz="1400" dirty="0"/>
          </a:p>
        </p:txBody>
      </p:sp>
    </p:spTree>
    <p:extLst>
      <p:ext uri="{BB962C8B-B14F-4D97-AF65-F5344CB8AC3E}">
        <p14:creationId xmlns:p14="http://schemas.microsoft.com/office/powerpoint/2010/main" val="440258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#4-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Theseus is displayed on the screen and is redrawn when there is a valid swipe on the screen.</a:t>
            </a:r>
          </a:p>
          <a:p>
            <a:r>
              <a:rPr lang="en-US" dirty="0" smtClean="0"/>
              <a:t>1/1</a:t>
            </a:r>
            <a:endParaRPr lang="en-US" dirty="0"/>
          </a:p>
        </p:txBody>
      </p:sp>
    </p:spTree>
    <p:extLst>
      <p:ext uri="{BB962C8B-B14F-4D97-AF65-F5344CB8AC3E}">
        <p14:creationId xmlns:p14="http://schemas.microsoft.com/office/powerpoint/2010/main" val="1344033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#5</a:t>
            </a:r>
            <a:endParaRPr lang="en-US" dirty="0"/>
          </a:p>
        </p:txBody>
      </p:sp>
      <p:sp>
        <p:nvSpPr>
          <p:cNvPr id="3" name="Content Placeholder 2"/>
          <p:cNvSpPr>
            <a:spLocks noGrp="1"/>
          </p:cNvSpPr>
          <p:nvPr>
            <p:ph idx="1"/>
          </p:nvPr>
        </p:nvSpPr>
        <p:spPr>
          <a:xfrm>
            <a:off x="2966483" y="2184941"/>
            <a:ext cx="7889359" cy="2578445"/>
          </a:xfrm>
        </p:spPr>
        <p:txBody>
          <a:bodyPr>
            <a:normAutofit/>
          </a:bodyPr>
          <a:lstStyle/>
          <a:p>
            <a:r>
              <a:rPr lang="en-US" sz="4000" dirty="0" smtClean="0"/>
              <a:t>Displaying Image of Minotaur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973" t="43438" r="30347" b="47260"/>
          <a:stretch/>
        </p:blipFill>
        <p:spPr>
          <a:xfrm>
            <a:off x="4052242" y="3221665"/>
            <a:ext cx="2858920" cy="2349795"/>
          </a:xfrm>
          <a:prstGeom prst="rect">
            <a:avLst/>
          </a:prstGeom>
        </p:spPr>
      </p:pic>
    </p:spTree>
    <p:extLst>
      <p:ext uri="{BB962C8B-B14F-4D97-AF65-F5344CB8AC3E}">
        <p14:creationId xmlns:p14="http://schemas.microsoft.com/office/powerpoint/2010/main" val="1532816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#5 -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Image of Minotaur</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8358256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#5- code example</a:t>
            </a:r>
            <a:endParaRPr lang="en-US" dirty="0"/>
          </a:p>
        </p:txBody>
      </p:sp>
      <p:sp>
        <p:nvSpPr>
          <p:cNvPr id="16" name="TextBox 15"/>
          <p:cNvSpPr txBox="1"/>
          <p:nvPr/>
        </p:nvSpPr>
        <p:spPr>
          <a:xfrm>
            <a:off x="79970" y="1651434"/>
            <a:ext cx="3454728" cy="307777"/>
          </a:xfrm>
          <a:prstGeom prst="rect">
            <a:avLst/>
          </a:prstGeom>
          <a:noFill/>
        </p:spPr>
        <p:txBody>
          <a:bodyPr wrap="none" rtlCol="0">
            <a:spAutoFit/>
          </a:bodyPr>
          <a:lstStyle/>
          <a:p>
            <a:r>
              <a:rPr lang="en-US" sz="1400" dirty="0" smtClean="0"/>
              <a:t>1. </a:t>
            </a:r>
            <a:r>
              <a:rPr lang="en-US" sz="1400" dirty="0" err="1" smtClean="0"/>
              <a:t>onDraw</a:t>
            </a:r>
            <a:r>
              <a:rPr lang="en-US" sz="1400" dirty="0" smtClean="0"/>
              <a:t> calls the </a:t>
            </a:r>
            <a:r>
              <a:rPr lang="en-US" sz="1400" dirty="0" err="1" smtClean="0"/>
              <a:t>drawMinotuar</a:t>
            </a:r>
            <a:r>
              <a:rPr lang="en-US" sz="1400" dirty="0" smtClean="0"/>
              <a:t>() Function</a:t>
            </a:r>
            <a:endParaRPr lang="en-US" sz="1400" dirty="0"/>
          </a:p>
        </p:txBody>
      </p:sp>
      <p:sp>
        <p:nvSpPr>
          <p:cNvPr id="17" name="TextBox 16"/>
          <p:cNvSpPr txBox="1"/>
          <p:nvPr/>
        </p:nvSpPr>
        <p:spPr>
          <a:xfrm>
            <a:off x="197799" y="4249034"/>
            <a:ext cx="7300140" cy="738664"/>
          </a:xfrm>
          <a:prstGeom prst="rect">
            <a:avLst/>
          </a:prstGeom>
          <a:noFill/>
        </p:spPr>
        <p:txBody>
          <a:bodyPr wrap="none" rtlCol="0">
            <a:spAutoFit/>
          </a:bodyPr>
          <a:lstStyle/>
          <a:p>
            <a:r>
              <a:rPr lang="en-US" sz="1400" dirty="0" smtClean="0"/>
              <a:t>2. When </a:t>
            </a:r>
            <a:r>
              <a:rPr lang="en-US" sz="1400" dirty="0" err="1" smtClean="0"/>
              <a:t>drawMinotaur</a:t>
            </a:r>
            <a:r>
              <a:rPr lang="en-US" sz="1400" dirty="0" smtClean="0"/>
              <a:t>() is called, </a:t>
            </a:r>
            <a:r>
              <a:rPr lang="en-US" sz="1400" dirty="0" err="1" smtClean="0"/>
              <a:t>theseusPointerConversion</a:t>
            </a:r>
            <a:r>
              <a:rPr lang="en-US" sz="1400" dirty="0" smtClean="0"/>
              <a:t>() is called to increase the pointer size</a:t>
            </a:r>
          </a:p>
          <a:p>
            <a:r>
              <a:rPr lang="en-US" sz="1400" dirty="0"/>
              <a:t>t</a:t>
            </a:r>
            <a:r>
              <a:rPr lang="en-US" sz="1400" dirty="0" smtClean="0"/>
              <a:t>o match the screen size, otherwise Minotaur would be really small on the screen.</a:t>
            </a:r>
          </a:p>
          <a:p>
            <a:r>
              <a:rPr lang="en-US" sz="1400" dirty="0" smtClean="0"/>
              <a:t>Once the Pointer size is determined, a bitmap of Minotaur is created then drawn on the screen</a:t>
            </a:r>
            <a:endParaRPr lang="en-US" sz="1400" dirty="0"/>
          </a:p>
        </p:txBody>
      </p:sp>
      <p:pic>
        <p:nvPicPr>
          <p:cNvPr id="3" name="Picture 2"/>
          <p:cNvPicPr>
            <a:picLocks noChangeAspect="1"/>
          </p:cNvPicPr>
          <p:nvPr/>
        </p:nvPicPr>
        <p:blipFill>
          <a:blip r:embed="rId2"/>
          <a:stretch>
            <a:fillRect/>
          </a:stretch>
        </p:blipFill>
        <p:spPr>
          <a:xfrm>
            <a:off x="197799" y="1954534"/>
            <a:ext cx="3512966" cy="1635024"/>
          </a:xfrm>
          <a:prstGeom prst="rect">
            <a:avLst/>
          </a:prstGeom>
        </p:spPr>
      </p:pic>
      <p:sp>
        <p:nvSpPr>
          <p:cNvPr id="15" name="Rectangle 14"/>
          <p:cNvSpPr/>
          <p:nvPr/>
        </p:nvSpPr>
        <p:spPr>
          <a:xfrm>
            <a:off x="383028" y="2586898"/>
            <a:ext cx="1848108" cy="89459"/>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66401" y="2409847"/>
            <a:ext cx="7248390" cy="523220"/>
          </a:xfrm>
          <a:prstGeom prst="rect">
            <a:avLst/>
          </a:prstGeom>
          <a:noFill/>
        </p:spPr>
        <p:txBody>
          <a:bodyPr wrap="square" rtlCol="0">
            <a:spAutoFit/>
          </a:bodyPr>
          <a:lstStyle/>
          <a:p>
            <a:r>
              <a:rPr lang="en-US" sz="1400" dirty="0" smtClean="0"/>
              <a:t>3. To convert the Pointer size, </a:t>
            </a:r>
            <a:r>
              <a:rPr lang="en-US" sz="1400" dirty="0" err="1" smtClean="0"/>
              <a:t>levelGrid</a:t>
            </a:r>
            <a:r>
              <a:rPr lang="en-US" sz="1400" dirty="0" smtClean="0"/>
              <a:t>() is called with either the across pointer location or the depth pointer location </a:t>
            </a:r>
            <a:endParaRPr lang="en-US" sz="1400" dirty="0"/>
          </a:p>
        </p:txBody>
      </p:sp>
      <p:pic>
        <p:nvPicPr>
          <p:cNvPr id="5" name="Picture 4"/>
          <p:cNvPicPr>
            <a:picLocks noChangeAspect="1"/>
          </p:cNvPicPr>
          <p:nvPr/>
        </p:nvPicPr>
        <p:blipFill>
          <a:blip r:embed="rId3"/>
          <a:stretch>
            <a:fillRect/>
          </a:stretch>
        </p:blipFill>
        <p:spPr>
          <a:xfrm>
            <a:off x="197799" y="5170666"/>
            <a:ext cx="8133012" cy="953015"/>
          </a:xfrm>
          <a:prstGeom prst="rect">
            <a:avLst/>
          </a:prstGeom>
        </p:spPr>
      </p:pic>
      <p:pic>
        <p:nvPicPr>
          <p:cNvPr id="6" name="Picture 5"/>
          <p:cNvPicPr>
            <a:picLocks noChangeAspect="1"/>
          </p:cNvPicPr>
          <p:nvPr/>
        </p:nvPicPr>
        <p:blipFill>
          <a:blip r:embed="rId4"/>
          <a:stretch>
            <a:fillRect/>
          </a:stretch>
        </p:blipFill>
        <p:spPr>
          <a:xfrm>
            <a:off x="4791210" y="2964162"/>
            <a:ext cx="5830716" cy="779565"/>
          </a:xfrm>
          <a:prstGeom prst="rect">
            <a:avLst/>
          </a:prstGeom>
        </p:spPr>
      </p:pic>
    </p:spTree>
    <p:extLst>
      <p:ext uri="{BB962C8B-B14F-4D97-AF65-F5344CB8AC3E}">
        <p14:creationId xmlns:p14="http://schemas.microsoft.com/office/powerpoint/2010/main" val="1030811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#5- code example</a:t>
            </a:r>
            <a:endParaRPr lang="en-US" dirty="0"/>
          </a:p>
        </p:txBody>
      </p:sp>
      <p:sp>
        <p:nvSpPr>
          <p:cNvPr id="5" name="TextBox 4"/>
          <p:cNvSpPr txBox="1"/>
          <p:nvPr/>
        </p:nvSpPr>
        <p:spPr>
          <a:xfrm>
            <a:off x="386313" y="2351163"/>
            <a:ext cx="6514214" cy="738664"/>
          </a:xfrm>
          <a:prstGeom prst="rect">
            <a:avLst/>
          </a:prstGeom>
          <a:noFill/>
        </p:spPr>
        <p:txBody>
          <a:bodyPr wrap="square" rtlCol="0">
            <a:spAutoFit/>
          </a:bodyPr>
          <a:lstStyle/>
          <a:p>
            <a:r>
              <a:rPr lang="en-US" sz="1400" dirty="0" smtClean="0"/>
              <a:t>4. </a:t>
            </a:r>
            <a:r>
              <a:rPr lang="en-US" sz="1400" dirty="0" err="1" smtClean="0"/>
              <a:t>levelGrid</a:t>
            </a:r>
            <a:r>
              <a:rPr lang="en-US" sz="1400" dirty="0" smtClean="0"/>
              <a:t>() gets the </a:t>
            </a:r>
            <a:r>
              <a:rPr lang="en-US" sz="1400" dirty="0" err="1" smtClean="0"/>
              <a:t>screensize</a:t>
            </a:r>
            <a:r>
              <a:rPr lang="en-US" sz="1400" dirty="0" smtClean="0"/>
              <a:t> (</a:t>
            </a:r>
            <a:r>
              <a:rPr lang="en-US" sz="1400" dirty="0" err="1" smtClean="0"/>
              <a:t>getMeasuredWidth</a:t>
            </a:r>
            <a:r>
              <a:rPr lang="en-US" sz="1400" dirty="0" smtClean="0"/>
              <a:t>()) and adds a little bit of padding. The cell size is the </a:t>
            </a:r>
            <a:r>
              <a:rPr lang="en-US" sz="1400" dirty="0" err="1" smtClean="0"/>
              <a:t>levelArea</a:t>
            </a:r>
            <a:r>
              <a:rPr lang="en-US" sz="1400" dirty="0" smtClean="0"/>
              <a:t> divided by the width of the game model level. The </a:t>
            </a:r>
            <a:r>
              <a:rPr lang="en-US" sz="1400" dirty="0" err="1" smtClean="0"/>
              <a:t>cellSize</a:t>
            </a:r>
            <a:r>
              <a:rPr lang="en-US" sz="1400" dirty="0" smtClean="0"/>
              <a:t> * the coordinate is the new pointer size</a:t>
            </a:r>
            <a:endParaRPr lang="en-US" sz="1400" dirty="0"/>
          </a:p>
        </p:txBody>
      </p:sp>
      <p:pic>
        <p:nvPicPr>
          <p:cNvPr id="9" name="Picture 8"/>
          <p:cNvPicPr>
            <a:picLocks noChangeAspect="1"/>
          </p:cNvPicPr>
          <p:nvPr/>
        </p:nvPicPr>
        <p:blipFill>
          <a:blip r:embed="rId2"/>
          <a:stretch>
            <a:fillRect/>
          </a:stretch>
        </p:blipFill>
        <p:spPr>
          <a:xfrm>
            <a:off x="386313" y="3089827"/>
            <a:ext cx="4494619" cy="1058650"/>
          </a:xfrm>
          <a:prstGeom prst="rect">
            <a:avLst/>
          </a:prstGeom>
        </p:spPr>
      </p:pic>
      <p:pic>
        <p:nvPicPr>
          <p:cNvPr id="3" name="Picture 2"/>
          <p:cNvPicPr>
            <a:picLocks noChangeAspect="1"/>
          </p:cNvPicPr>
          <p:nvPr/>
        </p:nvPicPr>
        <p:blipFill>
          <a:blip r:embed="rId3"/>
          <a:stretch>
            <a:fillRect/>
          </a:stretch>
        </p:blipFill>
        <p:spPr>
          <a:xfrm>
            <a:off x="5699199" y="4308134"/>
            <a:ext cx="6226987" cy="2326776"/>
          </a:xfrm>
          <a:prstGeom prst="rect">
            <a:avLst/>
          </a:prstGeom>
        </p:spPr>
      </p:pic>
      <p:sp>
        <p:nvSpPr>
          <p:cNvPr id="10" name="TextBox 9"/>
          <p:cNvSpPr txBox="1"/>
          <p:nvPr/>
        </p:nvSpPr>
        <p:spPr>
          <a:xfrm>
            <a:off x="5699199" y="3994588"/>
            <a:ext cx="6514214" cy="307777"/>
          </a:xfrm>
          <a:prstGeom prst="rect">
            <a:avLst/>
          </a:prstGeom>
          <a:noFill/>
        </p:spPr>
        <p:txBody>
          <a:bodyPr wrap="square" rtlCol="0">
            <a:spAutoFit/>
          </a:bodyPr>
          <a:lstStyle/>
          <a:p>
            <a:r>
              <a:rPr lang="en-US" sz="1400" dirty="0"/>
              <a:t>5</a:t>
            </a:r>
            <a:r>
              <a:rPr lang="en-US" sz="1400" dirty="0" smtClean="0"/>
              <a:t>. This is the function that determines the size of the level</a:t>
            </a:r>
            <a:endParaRPr lang="en-US" sz="1400" dirty="0"/>
          </a:p>
        </p:txBody>
      </p:sp>
    </p:spTree>
    <p:extLst>
      <p:ext uri="{BB962C8B-B14F-4D97-AF65-F5344CB8AC3E}">
        <p14:creationId xmlns:p14="http://schemas.microsoft.com/office/powerpoint/2010/main" val="10995774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#5-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Minotaur is displayed on the screen and is redrawn when Theseus moves or pauses.</a:t>
            </a:r>
          </a:p>
          <a:p>
            <a:r>
              <a:rPr lang="en-US" dirty="0" smtClean="0"/>
              <a:t>1/1</a:t>
            </a:r>
            <a:endParaRPr lang="en-US" dirty="0"/>
          </a:p>
        </p:txBody>
      </p:sp>
    </p:spTree>
    <p:extLst>
      <p:ext uri="{BB962C8B-B14F-4D97-AF65-F5344CB8AC3E}">
        <p14:creationId xmlns:p14="http://schemas.microsoft.com/office/powerpoint/2010/main" val="1501974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#6</a:t>
            </a:r>
            <a:endParaRPr lang="en-US" dirty="0"/>
          </a:p>
        </p:txBody>
      </p:sp>
      <p:sp>
        <p:nvSpPr>
          <p:cNvPr id="3" name="Content Placeholder 2"/>
          <p:cNvSpPr>
            <a:spLocks noGrp="1"/>
          </p:cNvSpPr>
          <p:nvPr>
            <p:ph idx="1"/>
          </p:nvPr>
        </p:nvSpPr>
        <p:spPr>
          <a:xfrm>
            <a:off x="2966483" y="2184941"/>
            <a:ext cx="7889359" cy="2578445"/>
          </a:xfrm>
        </p:spPr>
        <p:txBody>
          <a:bodyPr>
            <a:normAutofit/>
          </a:bodyPr>
          <a:lstStyle/>
          <a:p>
            <a:r>
              <a:rPr lang="en-US" sz="4000" dirty="0" smtClean="0"/>
              <a:t>Displaying Image of Goal/Exit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483" t="30096" r="30837" b="60602"/>
          <a:stretch/>
        </p:blipFill>
        <p:spPr>
          <a:xfrm>
            <a:off x="4052242" y="3221665"/>
            <a:ext cx="2858920" cy="2349795"/>
          </a:xfrm>
          <a:prstGeom prst="rect">
            <a:avLst/>
          </a:prstGeom>
        </p:spPr>
      </p:pic>
    </p:spTree>
    <p:extLst>
      <p:ext uri="{BB962C8B-B14F-4D97-AF65-F5344CB8AC3E}">
        <p14:creationId xmlns:p14="http://schemas.microsoft.com/office/powerpoint/2010/main" val="1611970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Mark for View</a:t>
            </a:r>
            <a:endParaRPr lang="en-US" dirty="0"/>
          </a:p>
        </p:txBody>
      </p:sp>
      <p:sp>
        <p:nvSpPr>
          <p:cNvPr id="3" name="Content Placeholder 2"/>
          <p:cNvSpPr>
            <a:spLocks noGrp="1"/>
          </p:cNvSpPr>
          <p:nvPr>
            <p:ph idx="1"/>
          </p:nvPr>
        </p:nvSpPr>
        <p:spPr/>
        <p:txBody>
          <a:bodyPr/>
          <a:lstStyle/>
          <a:p>
            <a:pPr marL="0" indent="0">
              <a:buNone/>
            </a:pPr>
            <a:r>
              <a:rPr lang="en-US" sz="3200" dirty="0"/>
              <a:t>Expected mark</a:t>
            </a:r>
          </a:p>
          <a:p>
            <a:r>
              <a:rPr lang="en-US" dirty="0" smtClean="0"/>
              <a:t>This view automatically generates the maze based on level data. There are 3 different levels that it can generate and the view implements all of the MUST features of the view.</a:t>
            </a:r>
            <a:endParaRPr lang="en-US" dirty="0"/>
          </a:p>
          <a:p>
            <a:r>
              <a:rPr lang="en-US" dirty="0" smtClean="0"/>
              <a:t>4/4 (10%)</a:t>
            </a:r>
            <a:endParaRPr lang="en-US" dirty="0"/>
          </a:p>
          <a:p>
            <a:endParaRPr lang="en-US" dirty="0"/>
          </a:p>
        </p:txBody>
      </p:sp>
    </p:spTree>
    <p:extLst>
      <p:ext uri="{BB962C8B-B14F-4D97-AF65-F5344CB8AC3E}">
        <p14:creationId xmlns:p14="http://schemas.microsoft.com/office/powerpoint/2010/main" val="59417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#6 -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Image of Goal</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18874824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#6- code example</a:t>
            </a:r>
            <a:endParaRPr lang="en-US" dirty="0"/>
          </a:p>
        </p:txBody>
      </p:sp>
      <p:sp>
        <p:nvSpPr>
          <p:cNvPr id="16" name="TextBox 15"/>
          <p:cNvSpPr txBox="1"/>
          <p:nvPr/>
        </p:nvSpPr>
        <p:spPr>
          <a:xfrm>
            <a:off x="79970" y="1651434"/>
            <a:ext cx="3222164" cy="307777"/>
          </a:xfrm>
          <a:prstGeom prst="rect">
            <a:avLst/>
          </a:prstGeom>
          <a:noFill/>
        </p:spPr>
        <p:txBody>
          <a:bodyPr wrap="none" rtlCol="0">
            <a:spAutoFit/>
          </a:bodyPr>
          <a:lstStyle/>
          <a:p>
            <a:r>
              <a:rPr lang="en-US" sz="1400" dirty="0" smtClean="0"/>
              <a:t>1. </a:t>
            </a:r>
            <a:r>
              <a:rPr lang="en-US" sz="1400" dirty="0" err="1" smtClean="0"/>
              <a:t>onDraw</a:t>
            </a:r>
            <a:r>
              <a:rPr lang="en-US" sz="1400" dirty="0" smtClean="0"/>
              <a:t> calls the </a:t>
            </a:r>
            <a:r>
              <a:rPr lang="en-US" sz="1400" dirty="0" err="1" smtClean="0"/>
              <a:t>exitBuilder</a:t>
            </a:r>
            <a:r>
              <a:rPr lang="en-US" sz="1400" dirty="0" smtClean="0"/>
              <a:t>() Function</a:t>
            </a:r>
            <a:endParaRPr lang="en-US" sz="1400" dirty="0"/>
          </a:p>
        </p:txBody>
      </p:sp>
      <p:sp>
        <p:nvSpPr>
          <p:cNvPr id="17" name="TextBox 16"/>
          <p:cNvSpPr txBox="1"/>
          <p:nvPr/>
        </p:nvSpPr>
        <p:spPr>
          <a:xfrm>
            <a:off x="197799" y="4249034"/>
            <a:ext cx="9699515" cy="523220"/>
          </a:xfrm>
          <a:prstGeom prst="rect">
            <a:avLst/>
          </a:prstGeom>
          <a:noFill/>
        </p:spPr>
        <p:txBody>
          <a:bodyPr wrap="none" rtlCol="0">
            <a:spAutoFit/>
          </a:bodyPr>
          <a:lstStyle/>
          <a:p>
            <a:r>
              <a:rPr lang="en-US" sz="1400" dirty="0" smtClean="0"/>
              <a:t>2. When </a:t>
            </a:r>
            <a:r>
              <a:rPr lang="en-US" sz="1400" dirty="0" err="1" smtClean="0"/>
              <a:t>exitBuilder</a:t>
            </a:r>
            <a:r>
              <a:rPr lang="en-US" sz="1400" dirty="0" smtClean="0"/>
              <a:t>() is called, a bitmap of the exit is created. Then the Pointer conversion is done with the </a:t>
            </a:r>
            <a:r>
              <a:rPr lang="en-US" sz="1400" dirty="0" err="1" smtClean="0"/>
              <a:t>levelGrid</a:t>
            </a:r>
            <a:r>
              <a:rPr lang="en-US" sz="1400" dirty="0" smtClean="0"/>
              <a:t>() function.</a:t>
            </a:r>
          </a:p>
          <a:p>
            <a:r>
              <a:rPr lang="en-US" sz="1400" dirty="0" smtClean="0"/>
              <a:t>Once the Pointer size is determined, the exit bitmap is drawn on the screen</a:t>
            </a:r>
            <a:endParaRPr lang="en-US" sz="1400" dirty="0"/>
          </a:p>
        </p:txBody>
      </p:sp>
      <p:pic>
        <p:nvPicPr>
          <p:cNvPr id="3" name="Picture 2"/>
          <p:cNvPicPr>
            <a:picLocks noChangeAspect="1"/>
          </p:cNvPicPr>
          <p:nvPr/>
        </p:nvPicPr>
        <p:blipFill>
          <a:blip r:embed="rId2"/>
          <a:stretch>
            <a:fillRect/>
          </a:stretch>
        </p:blipFill>
        <p:spPr>
          <a:xfrm>
            <a:off x="197799" y="1954534"/>
            <a:ext cx="3512966" cy="1635024"/>
          </a:xfrm>
          <a:prstGeom prst="rect">
            <a:avLst/>
          </a:prstGeom>
        </p:spPr>
      </p:pic>
      <p:sp>
        <p:nvSpPr>
          <p:cNvPr id="15" name="Rectangle 14"/>
          <p:cNvSpPr/>
          <p:nvPr/>
        </p:nvSpPr>
        <p:spPr>
          <a:xfrm>
            <a:off x="383028" y="2873987"/>
            <a:ext cx="1848108" cy="89459"/>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97799" y="4912537"/>
            <a:ext cx="9956292" cy="1038386"/>
          </a:xfrm>
          <a:prstGeom prst="rect">
            <a:avLst/>
          </a:prstGeom>
        </p:spPr>
      </p:pic>
    </p:spTree>
    <p:extLst>
      <p:ext uri="{BB962C8B-B14F-4D97-AF65-F5344CB8AC3E}">
        <p14:creationId xmlns:p14="http://schemas.microsoft.com/office/powerpoint/2010/main" val="289675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#6- code example</a:t>
            </a:r>
            <a:endParaRPr lang="en-US" dirty="0"/>
          </a:p>
        </p:txBody>
      </p:sp>
      <p:sp>
        <p:nvSpPr>
          <p:cNvPr id="5" name="TextBox 4"/>
          <p:cNvSpPr txBox="1"/>
          <p:nvPr/>
        </p:nvSpPr>
        <p:spPr>
          <a:xfrm>
            <a:off x="386313" y="2351163"/>
            <a:ext cx="6514214" cy="738664"/>
          </a:xfrm>
          <a:prstGeom prst="rect">
            <a:avLst/>
          </a:prstGeom>
          <a:noFill/>
        </p:spPr>
        <p:txBody>
          <a:bodyPr wrap="square" rtlCol="0">
            <a:spAutoFit/>
          </a:bodyPr>
          <a:lstStyle/>
          <a:p>
            <a:r>
              <a:rPr lang="en-US" sz="1400" dirty="0" smtClean="0"/>
              <a:t>3. </a:t>
            </a:r>
            <a:r>
              <a:rPr lang="en-US" sz="1400" dirty="0" err="1" smtClean="0"/>
              <a:t>levelGrid</a:t>
            </a:r>
            <a:r>
              <a:rPr lang="en-US" sz="1400" dirty="0" smtClean="0"/>
              <a:t>() gets the </a:t>
            </a:r>
            <a:r>
              <a:rPr lang="en-US" sz="1400" dirty="0" err="1" smtClean="0"/>
              <a:t>screensize</a:t>
            </a:r>
            <a:r>
              <a:rPr lang="en-US" sz="1400" dirty="0" smtClean="0"/>
              <a:t> (</a:t>
            </a:r>
            <a:r>
              <a:rPr lang="en-US" sz="1400" dirty="0" err="1" smtClean="0"/>
              <a:t>getMeasuredWidth</a:t>
            </a:r>
            <a:r>
              <a:rPr lang="en-US" sz="1400" dirty="0" smtClean="0"/>
              <a:t>()) and adds a little bit of padding. The cell size is the </a:t>
            </a:r>
            <a:r>
              <a:rPr lang="en-US" sz="1400" dirty="0" err="1" smtClean="0"/>
              <a:t>levelArea</a:t>
            </a:r>
            <a:r>
              <a:rPr lang="en-US" sz="1400" dirty="0" smtClean="0"/>
              <a:t> divided by the width of the game model level. The </a:t>
            </a:r>
            <a:r>
              <a:rPr lang="en-US" sz="1400" dirty="0" err="1" smtClean="0"/>
              <a:t>cellSize</a:t>
            </a:r>
            <a:r>
              <a:rPr lang="en-US" sz="1400" dirty="0" smtClean="0"/>
              <a:t> * the coordinate is the new pointer size</a:t>
            </a:r>
            <a:endParaRPr lang="en-US" sz="1400" dirty="0"/>
          </a:p>
        </p:txBody>
      </p:sp>
      <p:pic>
        <p:nvPicPr>
          <p:cNvPr id="9" name="Picture 8"/>
          <p:cNvPicPr>
            <a:picLocks noChangeAspect="1"/>
          </p:cNvPicPr>
          <p:nvPr/>
        </p:nvPicPr>
        <p:blipFill>
          <a:blip r:embed="rId2"/>
          <a:stretch>
            <a:fillRect/>
          </a:stretch>
        </p:blipFill>
        <p:spPr>
          <a:xfrm>
            <a:off x="386313" y="3089827"/>
            <a:ext cx="4494619" cy="1058650"/>
          </a:xfrm>
          <a:prstGeom prst="rect">
            <a:avLst/>
          </a:prstGeom>
        </p:spPr>
      </p:pic>
      <p:pic>
        <p:nvPicPr>
          <p:cNvPr id="3" name="Picture 2"/>
          <p:cNvPicPr>
            <a:picLocks noChangeAspect="1"/>
          </p:cNvPicPr>
          <p:nvPr/>
        </p:nvPicPr>
        <p:blipFill>
          <a:blip r:embed="rId3"/>
          <a:stretch>
            <a:fillRect/>
          </a:stretch>
        </p:blipFill>
        <p:spPr>
          <a:xfrm>
            <a:off x="5699199" y="4308134"/>
            <a:ext cx="6226987" cy="2326776"/>
          </a:xfrm>
          <a:prstGeom prst="rect">
            <a:avLst/>
          </a:prstGeom>
        </p:spPr>
      </p:pic>
      <p:sp>
        <p:nvSpPr>
          <p:cNvPr id="10" name="TextBox 9"/>
          <p:cNvSpPr txBox="1"/>
          <p:nvPr/>
        </p:nvSpPr>
        <p:spPr>
          <a:xfrm>
            <a:off x="5699199" y="3994588"/>
            <a:ext cx="6514214" cy="307777"/>
          </a:xfrm>
          <a:prstGeom prst="rect">
            <a:avLst/>
          </a:prstGeom>
          <a:noFill/>
        </p:spPr>
        <p:txBody>
          <a:bodyPr wrap="square" rtlCol="0">
            <a:spAutoFit/>
          </a:bodyPr>
          <a:lstStyle/>
          <a:p>
            <a:r>
              <a:rPr lang="en-US" sz="1400" dirty="0" smtClean="0"/>
              <a:t>4. This is the function that determines the size of the level</a:t>
            </a:r>
            <a:endParaRPr lang="en-US" sz="1400" dirty="0"/>
          </a:p>
        </p:txBody>
      </p:sp>
    </p:spTree>
    <p:extLst>
      <p:ext uri="{BB962C8B-B14F-4D97-AF65-F5344CB8AC3E}">
        <p14:creationId xmlns:p14="http://schemas.microsoft.com/office/powerpoint/2010/main" val="224045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#6-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Exit/Goal is displayed on the screen in the correct place</a:t>
            </a:r>
          </a:p>
          <a:p>
            <a:r>
              <a:rPr lang="en-US" dirty="0" smtClean="0"/>
              <a:t>1/1</a:t>
            </a:r>
            <a:endParaRPr lang="en-US" dirty="0"/>
          </a:p>
        </p:txBody>
      </p:sp>
    </p:spTree>
    <p:extLst>
      <p:ext uri="{BB962C8B-B14F-4D97-AF65-F5344CB8AC3E}">
        <p14:creationId xmlns:p14="http://schemas.microsoft.com/office/powerpoint/2010/main" val="988490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#7</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Auto generating a maze based on level data</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591" t="31400" r="11770" b="19690"/>
          <a:stretch/>
        </p:blipFill>
        <p:spPr>
          <a:xfrm>
            <a:off x="4641112" y="3086259"/>
            <a:ext cx="2838893" cy="3354253"/>
          </a:xfrm>
          <a:prstGeom prst="rect">
            <a:avLst/>
          </a:prstGeom>
        </p:spPr>
      </p:pic>
    </p:spTree>
    <p:extLst>
      <p:ext uri="{BB962C8B-B14F-4D97-AF65-F5344CB8AC3E}">
        <p14:creationId xmlns:p14="http://schemas.microsoft.com/office/powerpoint/2010/main" val="1528555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#7 -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Maze is working</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776714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#7- code example</a:t>
            </a:r>
            <a:endParaRPr lang="en-US" dirty="0"/>
          </a:p>
        </p:txBody>
      </p:sp>
      <p:sp>
        <p:nvSpPr>
          <p:cNvPr id="16" name="TextBox 15"/>
          <p:cNvSpPr txBox="1"/>
          <p:nvPr/>
        </p:nvSpPr>
        <p:spPr>
          <a:xfrm>
            <a:off x="79970" y="1651434"/>
            <a:ext cx="11488338" cy="523220"/>
          </a:xfrm>
          <a:prstGeom prst="rect">
            <a:avLst/>
          </a:prstGeom>
          <a:noFill/>
        </p:spPr>
        <p:txBody>
          <a:bodyPr wrap="none" rtlCol="0">
            <a:spAutoFit/>
          </a:bodyPr>
          <a:lstStyle/>
          <a:p>
            <a:pPr marL="342900" indent="-342900">
              <a:buAutoNum type="arabicPeriod"/>
            </a:pPr>
            <a:r>
              <a:rPr lang="en-US" sz="1400" dirty="0" err="1" smtClean="0"/>
              <a:t>mazeType</a:t>
            </a:r>
            <a:r>
              <a:rPr lang="en-US" sz="1400" dirty="0" smtClean="0"/>
              <a:t>() is the function that stores that data of the walls, Theseus, Minotaur and the Exit. The level number is decided by what is passed in from the </a:t>
            </a:r>
            <a:br>
              <a:rPr lang="en-US" sz="1400" dirty="0" smtClean="0"/>
            </a:br>
            <a:r>
              <a:rPr lang="en-US" sz="1400" dirty="0" err="1" smtClean="0"/>
              <a:t>GameCustomActivity</a:t>
            </a:r>
            <a:r>
              <a:rPr lang="en-US" sz="1400" dirty="0" smtClean="0"/>
              <a:t>. </a:t>
            </a:r>
            <a:endParaRPr lang="en-US" sz="1400" dirty="0"/>
          </a:p>
        </p:txBody>
      </p:sp>
      <p:pic>
        <p:nvPicPr>
          <p:cNvPr id="5" name="Picture 4"/>
          <p:cNvPicPr>
            <a:picLocks noChangeAspect="1"/>
          </p:cNvPicPr>
          <p:nvPr/>
        </p:nvPicPr>
        <p:blipFill>
          <a:blip r:embed="rId2"/>
          <a:stretch>
            <a:fillRect/>
          </a:stretch>
        </p:blipFill>
        <p:spPr>
          <a:xfrm>
            <a:off x="212652" y="2265032"/>
            <a:ext cx="9076660" cy="4418704"/>
          </a:xfrm>
          <a:prstGeom prst="rect">
            <a:avLst/>
          </a:prstGeom>
        </p:spPr>
      </p:pic>
    </p:spTree>
    <p:extLst>
      <p:ext uri="{BB962C8B-B14F-4D97-AF65-F5344CB8AC3E}">
        <p14:creationId xmlns:p14="http://schemas.microsoft.com/office/powerpoint/2010/main" val="1900847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#7- code example</a:t>
            </a:r>
            <a:endParaRPr lang="en-US" dirty="0"/>
          </a:p>
        </p:txBody>
      </p:sp>
      <p:sp>
        <p:nvSpPr>
          <p:cNvPr id="5" name="TextBox 4"/>
          <p:cNvSpPr txBox="1"/>
          <p:nvPr/>
        </p:nvSpPr>
        <p:spPr>
          <a:xfrm>
            <a:off x="386313" y="2351163"/>
            <a:ext cx="11671008" cy="523220"/>
          </a:xfrm>
          <a:prstGeom prst="rect">
            <a:avLst/>
          </a:prstGeom>
          <a:noFill/>
        </p:spPr>
        <p:txBody>
          <a:bodyPr wrap="square" rtlCol="0">
            <a:spAutoFit/>
          </a:bodyPr>
          <a:lstStyle/>
          <a:p>
            <a:r>
              <a:rPr lang="en-US" sz="1400" dirty="0"/>
              <a:t>2</a:t>
            </a:r>
            <a:r>
              <a:rPr lang="en-US" sz="1400" dirty="0" smtClean="0"/>
              <a:t>. The </a:t>
            </a:r>
            <a:r>
              <a:rPr lang="en-US" sz="1400" dirty="0" err="1" smtClean="0"/>
              <a:t>GameCustomActivity</a:t>
            </a:r>
            <a:r>
              <a:rPr lang="en-US" sz="1400" dirty="0" smtClean="0"/>
              <a:t> receives an intent from the level select fragment with the maze number as a string extra. This string is passed into the </a:t>
            </a:r>
            <a:r>
              <a:rPr lang="en-US" sz="1400" dirty="0" err="1" smtClean="0"/>
              <a:t>mazeType</a:t>
            </a:r>
            <a:r>
              <a:rPr lang="en-US" sz="1400" dirty="0" smtClean="0"/>
              <a:t>() function of the custom view to decide which maze will be created by setting the different variables for the position of the walls, Theseus, Minotaur and exit. </a:t>
            </a:r>
            <a:endParaRPr lang="en-US" sz="1400" dirty="0"/>
          </a:p>
        </p:txBody>
      </p:sp>
      <p:pic>
        <p:nvPicPr>
          <p:cNvPr id="4" name="Picture 3"/>
          <p:cNvPicPr>
            <a:picLocks noChangeAspect="1"/>
          </p:cNvPicPr>
          <p:nvPr/>
        </p:nvPicPr>
        <p:blipFill>
          <a:blip r:embed="rId2"/>
          <a:stretch>
            <a:fillRect/>
          </a:stretch>
        </p:blipFill>
        <p:spPr>
          <a:xfrm>
            <a:off x="386313" y="2874383"/>
            <a:ext cx="5304465" cy="2465456"/>
          </a:xfrm>
          <a:prstGeom prst="rect">
            <a:avLst/>
          </a:prstGeom>
        </p:spPr>
      </p:pic>
      <p:sp>
        <p:nvSpPr>
          <p:cNvPr id="8" name="Rectangle 7"/>
          <p:cNvSpPr/>
          <p:nvPr/>
        </p:nvSpPr>
        <p:spPr>
          <a:xfrm>
            <a:off x="609004" y="4734685"/>
            <a:ext cx="4859082" cy="294514"/>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6313" y="5709170"/>
            <a:ext cx="11671008" cy="307777"/>
          </a:xfrm>
          <a:prstGeom prst="rect">
            <a:avLst/>
          </a:prstGeom>
          <a:noFill/>
        </p:spPr>
        <p:txBody>
          <a:bodyPr wrap="square" rtlCol="0">
            <a:spAutoFit/>
          </a:bodyPr>
          <a:lstStyle/>
          <a:p>
            <a:r>
              <a:rPr lang="en-US" sz="1400" dirty="0" smtClean="0"/>
              <a:t>3. This is how all the required Points for the model are decided.</a:t>
            </a:r>
            <a:endParaRPr lang="en-US" sz="1400" dirty="0"/>
          </a:p>
        </p:txBody>
      </p:sp>
    </p:spTree>
    <p:extLst>
      <p:ext uri="{BB962C8B-B14F-4D97-AF65-F5344CB8AC3E}">
        <p14:creationId xmlns:p14="http://schemas.microsoft.com/office/powerpoint/2010/main" val="1581485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#7-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maze is automatically generated based off whichever level number is passed in. However this way of doing things isn’t very reusable and if more mazes were to be added it wouldn’t be as easy as it could. Due to time constraints and my level of knowledge this was the way I decided how to do it.</a:t>
            </a:r>
          </a:p>
          <a:p>
            <a:r>
              <a:rPr lang="en-US" dirty="0" smtClean="0"/>
              <a:t>0.75/1</a:t>
            </a:r>
            <a:endParaRPr lang="en-US" dirty="0"/>
          </a:p>
        </p:txBody>
      </p:sp>
    </p:spTree>
    <p:extLst>
      <p:ext uri="{BB962C8B-B14F-4D97-AF65-F5344CB8AC3E}">
        <p14:creationId xmlns:p14="http://schemas.microsoft.com/office/powerpoint/2010/main" val="621918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#8</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Display a maze / Draw the walls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591" t="31400" r="11770" b="19690"/>
          <a:stretch/>
        </p:blipFill>
        <p:spPr>
          <a:xfrm>
            <a:off x="4641112" y="3086259"/>
            <a:ext cx="2838893" cy="3354253"/>
          </a:xfrm>
          <a:prstGeom prst="rect">
            <a:avLst/>
          </a:prstGeom>
        </p:spPr>
      </p:pic>
    </p:spTree>
    <p:extLst>
      <p:ext uri="{BB962C8B-B14F-4D97-AF65-F5344CB8AC3E}">
        <p14:creationId xmlns:p14="http://schemas.microsoft.com/office/powerpoint/2010/main" val="2139618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a:t>
            </a:r>
            <a:endParaRPr lang="en-US" dirty="0"/>
          </a:p>
        </p:txBody>
      </p:sp>
      <p:sp>
        <p:nvSpPr>
          <p:cNvPr id="3" name="Content Placeholder 2"/>
          <p:cNvSpPr>
            <a:spLocks noGrp="1"/>
          </p:cNvSpPr>
          <p:nvPr>
            <p:ph idx="1"/>
          </p:nvPr>
        </p:nvSpPr>
        <p:spPr>
          <a:xfrm>
            <a:off x="3659071" y="2184942"/>
            <a:ext cx="4873857" cy="620163"/>
          </a:xfrm>
        </p:spPr>
        <p:txBody>
          <a:bodyPr>
            <a:normAutofit/>
          </a:bodyPr>
          <a:lstStyle/>
          <a:p>
            <a:r>
              <a:rPr lang="en-US" sz="3200" dirty="0" smtClean="0"/>
              <a:t>Button for Loading Level</a:t>
            </a:r>
            <a:endParaRPr lang="en-US" sz="3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4198"/>
          <a:stretch/>
        </p:blipFill>
        <p:spPr>
          <a:xfrm>
            <a:off x="4610892" y="3737741"/>
            <a:ext cx="2970213" cy="1943100"/>
          </a:xfrm>
          <a:prstGeom prst="rect">
            <a:avLst/>
          </a:prstGeom>
        </p:spPr>
      </p:pic>
      <p:sp>
        <p:nvSpPr>
          <p:cNvPr id="5" name="Oval 4"/>
          <p:cNvSpPr/>
          <p:nvPr/>
        </p:nvSpPr>
        <p:spPr>
          <a:xfrm>
            <a:off x="4707161" y="4709291"/>
            <a:ext cx="968425" cy="725214"/>
          </a:xfrm>
          <a:prstGeom prst="ellipse">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09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#8 -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Maze is working</a:t>
            </a:r>
            <a:endParaRPr lang="en-US" dirty="0"/>
          </a:p>
        </p:txBody>
      </p:sp>
      <p:pic>
        <p:nvPicPr>
          <p:cNvPr id="4"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5653" y="2153412"/>
            <a:ext cx="2563221" cy="4556837"/>
          </a:xfrm>
          <a:prstGeom prst="rect">
            <a:avLst/>
          </a:prstGeom>
        </p:spPr>
      </p:pic>
    </p:spTree>
    <p:extLst>
      <p:ext uri="{BB962C8B-B14F-4D97-AF65-F5344CB8AC3E}">
        <p14:creationId xmlns:p14="http://schemas.microsoft.com/office/powerpoint/2010/main" val="954191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#8- code example</a:t>
            </a:r>
            <a:endParaRPr lang="en-US" dirty="0"/>
          </a:p>
        </p:txBody>
      </p:sp>
      <p:sp>
        <p:nvSpPr>
          <p:cNvPr id="16" name="TextBox 15"/>
          <p:cNvSpPr txBox="1"/>
          <p:nvPr/>
        </p:nvSpPr>
        <p:spPr>
          <a:xfrm>
            <a:off x="79970" y="1651434"/>
            <a:ext cx="6166047" cy="307777"/>
          </a:xfrm>
          <a:prstGeom prst="rect">
            <a:avLst/>
          </a:prstGeom>
          <a:noFill/>
        </p:spPr>
        <p:txBody>
          <a:bodyPr wrap="none" rtlCol="0">
            <a:spAutoFit/>
          </a:bodyPr>
          <a:lstStyle/>
          <a:p>
            <a:pPr marL="342900" indent="-342900">
              <a:buAutoNum type="arabicPeriod"/>
            </a:pPr>
            <a:r>
              <a:rPr lang="en-US" sz="1400" dirty="0" smtClean="0"/>
              <a:t>The maze is displayed automatically from the data as seen in the last feature </a:t>
            </a:r>
            <a:endParaRPr lang="en-US" sz="1400" dirty="0"/>
          </a:p>
        </p:txBody>
      </p:sp>
      <p:sp>
        <p:nvSpPr>
          <p:cNvPr id="6" name="TextBox 5"/>
          <p:cNvSpPr txBox="1"/>
          <p:nvPr/>
        </p:nvSpPr>
        <p:spPr>
          <a:xfrm>
            <a:off x="79969" y="2031398"/>
            <a:ext cx="10573854" cy="738664"/>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To draw the walls, I have a </a:t>
            </a:r>
            <a:r>
              <a:rPr lang="en-US" sz="1400" dirty="0" err="1" smtClean="0"/>
              <a:t>wallBuilderTop</a:t>
            </a:r>
            <a:r>
              <a:rPr lang="en-US" sz="1400" dirty="0" smtClean="0"/>
              <a:t>() and </a:t>
            </a:r>
            <a:r>
              <a:rPr lang="en-US" sz="1400" dirty="0" err="1" smtClean="0"/>
              <a:t>wallBuilderLeft</a:t>
            </a:r>
            <a:r>
              <a:rPr lang="en-US" sz="1400" dirty="0" smtClean="0"/>
              <a:t>() function which both create a wall bitmap, take in a point and set the wall location, then convert the size of the point to fit the screen correctly and then they draw the bitmap. The difference being whether it</a:t>
            </a:r>
            <a:r>
              <a:rPr lang="mr-IN" sz="1400" dirty="0" smtClean="0"/>
              <a:t>’</a:t>
            </a:r>
            <a:r>
              <a:rPr lang="en-US" sz="1400" dirty="0" smtClean="0"/>
              <a:t>s a top wall or left wall. These functions are called by the </a:t>
            </a:r>
            <a:r>
              <a:rPr lang="en-US" sz="1400" dirty="0" err="1" smtClean="0"/>
              <a:t>wallBuilder</a:t>
            </a:r>
            <a:r>
              <a:rPr lang="en-US" sz="1400" dirty="0" smtClean="0"/>
              <a:t>() function.  </a:t>
            </a:r>
            <a:endParaRPr lang="en-US" sz="1400" dirty="0"/>
          </a:p>
        </p:txBody>
      </p:sp>
      <p:pic>
        <p:nvPicPr>
          <p:cNvPr id="3" name="Picture 2"/>
          <p:cNvPicPr>
            <a:picLocks noChangeAspect="1"/>
          </p:cNvPicPr>
          <p:nvPr/>
        </p:nvPicPr>
        <p:blipFill>
          <a:blip r:embed="rId2"/>
          <a:stretch>
            <a:fillRect/>
          </a:stretch>
        </p:blipFill>
        <p:spPr>
          <a:xfrm>
            <a:off x="322518" y="2770062"/>
            <a:ext cx="8190680" cy="2058001"/>
          </a:xfrm>
          <a:prstGeom prst="rect">
            <a:avLst/>
          </a:prstGeom>
        </p:spPr>
      </p:pic>
      <p:pic>
        <p:nvPicPr>
          <p:cNvPr id="4" name="Picture 3"/>
          <p:cNvPicPr>
            <a:picLocks noChangeAspect="1"/>
          </p:cNvPicPr>
          <p:nvPr/>
        </p:nvPicPr>
        <p:blipFill>
          <a:blip r:embed="rId3"/>
          <a:stretch>
            <a:fillRect/>
          </a:stretch>
        </p:blipFill>
        <p:spPr>
          <a:xfrm>
            <a:off x="322518" y="5409743"/>
            <a:ext cx="3991640" cy="1366028"/>
          </a:xfrm>
          <a:prstGeom prst="rect">
            <a:avLst/>
          </a:prstGeom>
        </p:spPr>
      </p:pic>
      <p:sp>
        <p:nvSpPr>
          <p:cNvPr id="9" name="TextBox 8"/>
          <p:cNvSpPr txBox="1"/>
          <p:nvPr/>
        </p:nvSpPr>
        <p:spPr>
          <a:xfrm>
            <a:off x="168575" y="4886523"/>
            <a:ext cx="11745908"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3. The </a:t>
            </a:r>
            <a:r>
              <a:rPr lang="en-US" sz="1400" dirty="0" err="1" smtClean="0"/>
              <a:t>wallBuiler</a:t>
            </a:r>
            <a:r>
              <a:rPr lang="en-US" sz="1400" dirty="0" smtClean="0"/>
              <a:t>() function loops through the array of points for either the top/left wall which were set by the </a:t>
            </a:r>
            <a:r>
              <a:rPr lang="en-US" sz="1400" dirty="0" err="1" smtClean="0"/>
              <a:t>mazeType</a:t>
            </a:r>
            <a:r>
              <a:rPr lang="en-US" sz="1400" dirty="0" smtClean="0"/>
              <a:t>() at the start of the activity. This then </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r</a:t>
            </a:r>
            <a:r>
              <a:rPr lang="en-US" sz="1400" dirty="0" smtClean="0"/>
              <a:t>uns a </a:t>
            </a:r>
            <a:r>
              <a:rPr lang="en-US" sz="1400" dirty="0" err="1" smtClean="0"/>
              <a:t>forloop</a:t>
            </a:r>
            <a:r>
              <a:rPr lang="en-US" sz="1400" dirty="0" smtClean="0"/>
              <a:t> that passes in a point to either the top/left wall builder to then be drawn on the screen.</a:t>
            </a:r>
            <a:endParaRPr lang="en-US" sz="1400" dirty="0"/>
          </a:p>
        </p:txBody>
      </p:sp>
    </p:spTree>
    <p:extLst>
      <p:ext uri="{BB962C8B-B14F-4D97-AF65-F5344CB8AC3E}">
        <p14:creationId xmlns:p14="http://schemas.microsoft.com/office/powerpoint/2010/main" val="1837375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#8- code example</a:t>
            </a:r>
            <a:endParaRPr lang="en-US" dirty="0"/>
          </a:p>
        </p:txBody>
      </p:sp>
      <p:sp>
        <p:nvSpPr>
          <p:cNvPr id="7" name="TextBox 6"/>
          <p:cNvSpPr txBox="1"/>
          <p:nvPr/>
        </p:nvSpPr>
        <p:spPr>
          <a:xfrm>
            <a:off x="143766" y="2512671"/>
            <a:ext cx="3233386" cy="307777"/>
          </a:xfrm>
          <a:prstGeom prst="rect">
            <a:avLst/>
          </a:prstGeom>
          <a:noFill/>
        </p:spPr>
        <p:txBody>
          <a:bodyPr wrap="none" rtlCol="0">
            <a:spAutoFit/>
          </a:bodyPr>
          <a:lstStyle/>
          <a:p>
            <a:r>
              <a:rPr lang="en-US" sz="1400" dirty="0"/>
              <a:t>4</a:t>
            </a:r>
            <a:r>
              <a:rPr lang="en-US" sz="1400" dirty="0" smtClean="0"/>
              <a:t>. </a:t>
            </a:r>
            <a:r>
              <a:rPr lang="en-US" sz="1400" dirty="0" err="1" smtClean="0"/>
              <a:t>onDraw</a:t>
            </a:r>
            <a:r>
              <a:rPr lang="en-US" sz="1400" dirty="0" smtClean="0"/>
              <a:t> calls the </a:t>
            </a:r>
            <a:r>
              <a:rPr lang="en-US" sz="1400" dirty="0" err="1" smtClean="0"/>
              <a:t>wallBuilder</a:t>
            </a:r>
            <a:r>
              <a:rPr lang="en-US" sz="1400" dirty="0" smtClean="0"/>
              <a:t>() Function</a:t>
            </a:r>
            <a:endParaRPr lang="en-US" sz="1400" dirty="0"/>
          </a:p>
        </p:txBody>
      </p:sp>
      <p:pic>
        <p:nvPicPr>
          <p:cNvPr id="9" name="Picture 8"/>
          <p:cNvPicPr>
            <a:picLocks noChangeAspect="1"/>
          </p:cNvPicPr>
          <p:nvPr/>
        </p:nvPicPr>
        <p:blipFill>
          <a:blip r:embed="rId2"/>
          <a:stretch>
            <a:fillRect/>
          </a:stretch>
        </p:blipFill>
        <p:spPr>
          <a:xfrm>
            <a:off x="261595" y="2815771"/>
            <a:ext cx="3512966" cy="1635024"/>
          </a:xfrm>
          <a:prstGeom prst="rect">
            <a:avLst/>
          </a:prstGeom>
        </p:spPr>
      </p:pic>
      <p:sp>
        <p:nvSpPr>
          <p:cNvPr id="10" name="Rectangle 9"/>
          <p:cNvSpPr/>
          <p:nvPr/>
        </p:nvSpPr>
        <p:spPr>
          <a:xfrm>
            <a:off x="446824" y="3607629"/>
            <a:ext cx="1848108" cy="89459"/>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682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#8-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maze and walls are both displayed based on the level data.</a:t>
            </a:r>
          </a:p>
          <a:p>
            <a:r>
              <a:rPr lang="en-US" dirty="0" smtClean="0"/>
              <a:t>2/2</a:t>
            </a:r>
            <a:endParaRPr lang="en-US" dirty="0"/>
          </a:p>
        </p:txBody>
      </p:sp>
    </p:spTree>
    <p:extLst>
      <p:ext uri="{BB962C8B-B14F-4D97-AF65-F5344CB8AC3E}">
        <p14:creationId xmlns:p14="http://schemas.microsoft.com/office/powerpoint/2010/main" val="20453720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#9</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Dialog if Minotaur kills Theseus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75" y="3139183"/>
            <a:ext cx="1812260" cy="3311464"/>
          </a:xfrm>
          <a:prstGeom prst="rect">
            <a:avLst/>
          </a:prstGeom>
        </p:spPr>
      </p:pic>
    </p:spTree>
    <p:extLst>
      <p:ext uri="{BB962C8B-B14F-4D97-AF65-F5344CB8AC3E}">
        <p14:creationId xmlns:p14="http://schemas.microsoft.com/office/powerpoint/2010/main" val="1994652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#9 -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Dialog of loser</a:t>
            </a:r>
            <a:endParaRPr lang="en-US" dirty="0"/>
          </a:p>
        </p:txBody>
      </p:sp>
      <p:pic>
        <p:nvPicPr>
          <p:cNvPr id="5" name="Lose Dial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84147" y="2280694"/>
            <a:ext cx="2488793" cy="4424521"/>
          </a:xfrm>
          <a:prstGeom prst="rect">
            <a:avLst/>
          </a:prstGeom>
        </p:spPr>
      </p:pic>
    </p:spTree>
    <p:extLst>
      <p:ext uri="{BB962C8B-B14F-4D97-AF65-F5344CB8AC3E}">
        <p14:creationId xmlns:p14="http://schemas.microsoft.com/office/powerpoint/2010/main" val="1912216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#9- code example</a:t>
            </a:r>
            <a:endParaRPr lang="en-US" dirty="0"/>
          </a:p>
        </p:txBody>
      </p:sp>
      <p:sp>
        <p:nvSpPr>
          <p:cNvPr id="9" name="TextBox 8"/>
          <p:cNvSpPr txBox="1"/>
          <p:nvPr/>
        </p:nvSpPr>
        <p:spPr>
          <a:xfrm>
            <a:off x="223046" y="1598568"/>
            <a:ext cx="10721012"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a:t>1</a:t>
            </a:r>
            <a:r>
              <a:rPr lang="en-US" sz="1400" smtClean="0"/>
              <a:t>. </a:t>
            </a:r>
            <a:r>
              <a:rPr lang="en-US" sz="1400" dirty="0" smtClean="0"/>
              <a:t>This function is in the </a:t>
            </a:r>
            <a:r>
              <a:rPr lang="en-US" sz="1400" dirty="0" err="1" smtClean="0"/>
              <a:t>viewModel</a:t>
            </a:r>
            <a:r>
              <a:rPr lang="en-US" sz="1400" dirty="0" smtClean="0"/>
              <a:t> (Controller) and is called after a Minotaur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Minotaur. If it does it calls </a:t>
            </a:r>
            <a:r>
              <a:rPr lang="en-US" sz="1400" dirty="0" err="1" smtClean="0"/>
              <a:t>gameEndMessage</a:t>
            </a:r>
            <a:r>
              <a:rPr lang="en-US" sz="1400" dirty="0" smtClean="0"/>
              <a:t>().</a:t>
            </a:r>
            <a:endParaRPr lang="en-US" sz="1400" dirty="0"/>
          </a:p>
        </p:txBody>
      </p:sp>
      <p:pic>
        <p:nvPicPr>
          <p:cNvPr id="5" name="Picture 4"/>
          <p:cNvPicPr>
            <a:picLocks noChangeAspect="1"/>
          </p:cNvPicPr>
          <p:nvPr/>
        </p:nvPicPr>
        <p:blipFill>
          <a:blip r:embed="rId2"/>
          <a:stretch>
            <a:fillRect/>
          </a:stretch>
        </p:blipFill>
        <p:spPr>
          <a:xfrm>
            <a:off x="329018" y="2121788"/>
            <a:ext cx="4859670" cy="1374114"/>
          </a:xfrm>
          <a:prstGeom prst="rect">
            <a:avLst/>
          </a:prstGeom>
        </p:spPr>
      </p:pic>
      <p:sp>
        <p:nvSpPr>
          <p:cNvPr id="10" name="Rectangle 9"/>
          <p:cNvSpPr/>
          <p:nvPr/>
        </p:nvSpPr>
        <p:spPr>
          <a:xfrm>
            <a:off x="574413" y="2352987"/>
            <a:ext cx="2870535" cy="592232"/>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7415" y="4019122"/>
            <a:ext cx="6295066" cy="1416624"/>
          </a:xfrm>
          <a:prstGeom prst="rect">
            <a:avLst/>
          </a:prstGeom>
        </p:spPr>
      </p:pic>
      <p:sp>
        <p:nvSpPr>
          <p:cNvPr id="11" name="TextBox 10"/>
          <p:cNvSpPr txBox="1"/>
          <p:nvPr/>
        </p:nvSpPr>
        <p:spPr>
          <a:xfrm>
            <a:off x="297415" y="3638099"/>
            <a:ext cx="7655557"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The </a:t>
            </a:r>
            <a:r>
              <a:rPr lang="en-US" sz="1400" dirty="0" err="1" smtClean="0"/>
              <a:t>gameEndMessage</a:t>
            </a:r>
            <a:r>
              <a:rPr lang="en-US" sz="1400" dirty="0" smtClean="0"/>
              <a:t>() function creates a fragment dialog that pops up if the Minotaur Kills Theseus.</a:t>
            </a:r>
            <a:endParaRPr lang="en-US" sz="1400" dirty="0"/>
          </a:p>
        </p:txBody>
      </p:sp>
    </p:spTree>
    <p:extLst>
      <p:ext uri="{BB962C8B-B14F-4D97-AF65-F5344CB8AC3E}">
        <p14:creationId xmlns:p14="http://schemas.microsoft.com/office/powerpoint/2010/main" val="15232657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#9-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dialog is displayed with the text “Loser” when Minotaur kills Theseus.</a:t>
            </a:r>
          </a:p>
          <a:p>
            <a:r>
              <a:rPr lang="en-US" dirty="0" smtClean="0"/>
              <a:t>1/1</a:t>
            </a:r>
            <a:endParaRPr lang="en-US" dirty="0"/>
          </a:p>
        </p:txBody>
      </p:sp>
    </p:spTree>
    <p:extLst>
      <p:ext uri="{BB962C8B-B14F-4D97-AF65-F5344CB8AC3E}">
        <p14:creationId xmlns:p14="http://schemas.microsoft.com/office/powerpoint/2010/main" val="1318223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#10</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Dialog if Theseus wins/escapes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699" y="3042040"/>
            <a:ext cx="1918586" cy="3505749"/>
          </a:xfrm>
          <a:prstGeom prst="rect">
            <a:avLst/>
          </a:prstGeom>
        </p:spPr>
      </p:pic>
    </p:spTree>
    <p:extLst>
      <p:ext uri="{BB962C8B-B14F-4D97-AF65-F5344CB8AC3E}">
        <p14:creationId xmlns:p14="http://schemas.microsoft.com/office/powerpoint/2010/main" val="1303526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#10 -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Dialog of Winner</a:t>
            </a:r>
            <a:endParaRPr lang="en-US" dirty="0"/>
          </a:p>
        </p:txBody>
      </p:sp>
      <p:pic>
        <p:nvPicPr>
          <p:cNvPr id="4" name="Win Dial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6919" y="2280694"/>
            <a:ext cx="2499426" cy="4443424"/>
          </a:xfrm>
          <a:prstGeom prst="rect">
            <a:avLst/>
          </a:prstGeom>
        </p:spPr>
      </p:pic>
    </p:spTree>
    <p:extLst>
      <p:ext uri="{BB962C8B-B14F-4D97-AF65-F5344CB8AC3E}">
        <p14:creationId xmlns:p14="http://schemas.microsoft.com/office/powerpoint/2010/main" val="1882731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#1 - Video</a:t>
            </a:r>
            <a:endParaRPr lang="en-US" dirty="0"/>
          </a:p>
        </p:txBody>
      </p:sp>
      <p:sp>
        <p:nvSpPr>
          <p:cNvPr id="3" name="Content Placeholder 2"/>
          <p:cNvSpPr>
            <a:spLocks noGrp="1"/>
          </p:cNvSpPr>
          <p:nvPr>
            <p:ph idx="1"/>
          </p:nvPr>
        </p:nvSpPr>
        <p:spPr>
          <a:xfrm>
            <a:off x="223660" y="2280694"/>
            <a:ext cx="3360367" cy="651694"/>
          </a:xfrm>
        </p:spPr>
        <p:txBody>
          <a:bodyPr>
            <a:normAutofit/>
          </a:bodyPr>
          <a:lstStyle/>
          <a:p>
            <a:r>
              <a:rPr lang="en-US" sz="3200" dirty="0" smtClean="0"/>
              <a:t>Video Of Feature</a:t>
            </a:r>
            <a:endParaRPr lang="en-US" sz="3200" dirty="0"/>
          </a:p>
        </p:txBody>
      </p:sp>
      <p:pic>
        <p:nvPicPr>
          <p:cNvPr id="4" name="Loa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89856" y="2280694"/>
            <a:ext cx="2412288" cy="4288512"/>
          </a:xfrm>
          <a:prstGeom prst="rect">
            <a:avLst/>
          </a:prstGeom>
        </p:spPr>
      </p:pic>
    </p:spTree>
    <p:extLst>
      <p:ext uri="{BB962C8B-B14F-4D97-AF65-F5344CB8AC3E}">
        <p14:creationId xmlns:p14="http://schemas.microsoft.com/office/powerpoint/2010/main" val="1031331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#10- code example</a:t>
            </a:r>
            <a:endParaRPr lang="en-US" dirty="0"/>
          </a:p>
        </p:txBody>
      </p:sp>
      <p:sp>
        <p:nvSpPr>
          <p:cNvPr id="9" name="TextBox 8"/>
          <p:cNvSpPr txBox="1"/>
          <p:nvPr/>
        </p:nvSpPr>
        <p:spPr>
          <a:xfrm>
            <a:off x="223046" y="1598568"/>
            <a:ext cx="10632847"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This function is in the </a:t>
            </a:r>
            <a:r>
              <a:rPr lang="en-US" sz="1400" dirty="0" err="1" smtClean="0"/>
              <a:t>viewModel</a:t>
            </a:r>
            <a:r>
              <a:rPr lang="en-US" sz="1400" dirty="0" smtClean="0"/>
              <a:t> (Controller) and is called after a Theseus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exit. If it does it calls </a:t>
            </a:r>
            <a:r>
              <a:rPr lang="en-US" sz="1400" dirty="0" err="1" smtClean="0"/>
              <a:t>gameEndMessage</a:t>
            </a:r>
            <a:r>
              <a:rPr lang="en-US" sz="1400" dirty="0" smtClean="0"/>
              <a:t>().</a:t>
            </a:r>
            <a:endParaRPr lang="en-US" sz="1400" dirty="0"/>
          </a:p>
        </p:txBody>
      </p:sp>
      <p:pic>
        <p:nvPicPr>
          <p:cNvPr id="7" name="Picture 6"/>
          <p:cNvPicPr>
            <a:picLocks noChangeAspect="1"/>
          </p:cNvPicPr>
          <p:nvPr/>
        </p:nvPicPr>
        <p:blipFill>
          <a:blip r:embed="rId2"/>
          <a:stretch>
            <a:fillRect/>
          </a:stretch>
        </p:blipFill>
        <p:spPr>
          <a:xfrm>
            <a:off x="297415" y="4019122"/>
            <a:ext cx="6295066" cy="1416624"/>
          </a:xfrm>
          <a:prstGeom prst="rect">
            <a:avLst/>
          </a:prstGeom>
        </p:spPr>
      </p:pic>
      <p:sp>
        <p:nvSpPr>
          <p:cNvPr id="11" name="TextBox 10"/>
          <p:cNvSpPr txBox="1"/>
          <p:nvPr/>
        </p:nvSpPr>
        <p:spPr>
          <a:xfrm>
            <a:off x="286782" y="3691264"/>
            <a:ext cx="6712992"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The </a:t>
            </a:r>
            <a:r>
              <a:rPr lang="en-US" sz="1400" dirty="0" err="1" smtClean="0"/>
              <a:t>gameEndMessage</a:t>
            </a:r>
            <a:r>
              <a:rPr lang="en-US" sz="1400" dirty="0" smtClean="0"/>
              <a:t>() function creates a fragment dialog that pops up if Theseus Wins.</a:t>
            </a:r>
            <a:endParaRPr lang="en-US" sz="1400" dirty="0"/>
          </a:p>
        </p:txBody>
      </p:sp>
      <p:pic>
        <p:nvPicPr>
          <p:cNvPr id="3" name="Picture 2"/>
          <p:cNvPicPr>
            <a:picLocks noChangeAspect="1"/>
          </p:cNvPicPr>
          <p:nvPr/>
        </p:nvPicPr>
        <p:blipFill>
          <a:blip r:embed="rId3"/>
          <a:stretch>
            <a:fillRect/>
          </a:stretch>
        </p:blipFill>
        <p:spPr>
          <a:xfrm>
            <a:off x="297415" y="2108196"/>
            <a:ext cx="4923760" cy="1382108"/>
          </a:xfrm>
          <a:prstGeom prst="rect">
            <a:avLst/>
          </a:prstGeom>
        </p:spPr>
      </p:pic>
      <p:sp>
        <p:nvSpPr>
          <p:cNvPr id="10" name="Rectangle 9"/>
          <p:cNvSpPr/>
          <p:nvPr/>
        </p:nvSpPr>
        <p:spPr>
          <a:xfrm>
            <a:off x="574413" y="2287711"/>
            <a:ext cx="3030024" cy="680252"/>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6018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#10-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dialog is displayed with the text “WINNER” when Theseus wins.</a:t>
            </a:r>
          </a:p>
          <a:p>
            <a:r>
              <a:rPr lang="en-US" dirty="0" smtClean="0"/>
              <a:t>1/1</a:t>
            </a:r>
            <a:endParaRPr lang="en-US" dirty="0"/>
          </a:p>
        </p:txBody>
      </p:sp>
    </p:spTree>
    <p:extLst>
      <p:ext uri="{BB962C8B-B14F-4D97-AF65-F5344CB8AC3E}">
        <p14:creationId xmlns:p14="http://schemas.microsoft.com/office/powerpoint/2010/main" val="2452747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#11</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Dialog with options after </a:t>
            </a:r>
            <a:r>
              <a:rPr lang="en-US" sz="4000" dirty="0"/>
              <a:t>T</a:t>
            </a:r>
            <a:r>
              <a:rPr lang="en-US" sz="4000" dirty="0" smtClean="0"/>
              <a:t>heseus has been killed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75" y="3139183"/>
            <a:ext cx="1812260" cy="3311464"/>
          </a:xfrm>
          <a:prstGeom prst="rect">
            <a:avLst/>
          </a:prstGeom>
        </p:spPr>
      </p:pic>
    </p:spTree>
    <p:extLst>
      <p:ext uri="{BB962C8B-B14F-4D97-AF65-F5344CB8AC3E}">
        <p14:creationId xmlns:p14="http://schemas.microsoft.com/office/powerpoint/2010/main" val="2035515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#11 -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Dialog of loser with options</a:t>
            </a:r>
            <a:endParaRPr lang="en-US" dirty="0"/>
          </a:p>
        </p:txBody>
      </p:sp>
      <p:pic>
        <p:nvPicPr>
          <p:cNvPr id="5" name="Lose Dial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84147" y="2280694"/>
            <a:ext cx="2488793" cy="4424521"/>
          </a:xfrm>
          <a:prstGeom prst="rect">
            <a:avLst/>
          </a:prstGeom>
        </p:spPr>
      </p:pic>
    </p:spTree>
    <p:extLst>
      <p:ext uri="{BB962C8B-B14F-4D97-AF65-F5344CB8AC3E}">
        <p14:creationId xmlns:p14="http://schemas.microsoft.com/office/powerpoint/2010/main" val="1487654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#11 -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p:txBody>
      </p:sp>
      <p:pic>
        <p:nvPicPr>
          <p:cNvPr id="4" name="Lose Dialog Hom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402184" y="3051544"/>
            <a:ext cx="1907880" cy="3391786"/>
          </a:xfrm>
          <a:prstGeom prst="rect">
            <a:avLst/>
          </a:prstGeom>
        </p:spPr>
      </p:pic>
      <p:pic>
        <p:nvPicPr>
          <p:cNvPr id="6" name="Lose Dialog Restart.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92221" y="3051545"/>
            <a:ext cx="1907879" cy="3391786"/>
          </a:xfrm>
          <a:prstGeom prst="rect">
            <a:avLst/>
          </a:prstGeom>
        </p:spPr>
      </p:pic>
      <p:pic>
        <p:nvPicPr>
          <p:cNvPr id="7" name="Lose Dialog Select Level.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7952380" y="3051544"/>
            <a:ext cx="1907880" cy="3391786"/>
          </a:xfrm>
          <a:prstGeom prst="rect">
            <a:avLst/>
          </a:prstGeom>
        </p:spPr>
      </p:pic>
      <p:sp>
        <p:nvSpPr>
          <p:cNvPr id="8" name="TextBox 7"/>
          <p:cNvSpPr txBox="1"/>
          <p:nvPr/>
        </p:nvSpPr>
        <p:spPr>
          <a:xfrm>
            <a:off x="2209720" y="6443330"/>
            <a:ext cx="2292807" cy="369332"/>
          </a:xfrm>
          <a:prstGeom prst="rect">
            <a:avLst/>
          </a:prstGeom>
          <a:noFill/>
        </p:spPr>
        <p:txBody>
          <a:bodyPr wrap="none" rtlCol="0">
            <a:spAutoFit/>
          </a:bodyPr>
          <a:lstStyle/>
          <a:p>
            <a:r>
              <a:rPr lang="en-US" smtClean="0"/>
              <a:t>Pressing Home Button</a:t>
            </a:r>
            <a:endParaRPr lang="en-US"/>
          </a:p>
        </p:txBody>
      </p:sp>
      <p:sp>
        <p:nvSpPr>
          <p:cNvPr id="9" name="TextBox 8"/>
          <p:cNvSpPr txBox="1"/>
          <p:nvPr/>
        </p:nvSpPr>
        <p:spPr>
          <a:xfrm>
            <a:off x="4949596" y="6443330"/>
            <a:ext cx="2395207" cy="369332"/>
          </a:xfrm>
          <a:prstGeom prst="rect">
            <a:avLst/>
          </a:prstGeom>
          <a:noFill/>
        </p:spPr>
        <p:txBody>
          <a:bodyPr wrap="none" rtlCol="0">
            <a:spAutoFit/>
          </a:bodyPr>
          <a:lstStyle/>
          <a:p>
            <a:r>
              <a:rPr lang="en-US" dirty="0" smtClean="0"/>
              <a:t>Pressing Restart Button</a:t>
            </a:r>
            <a:endParaRPr lang="en-US" dirty="0"/>
          </a:p>
        </p:txBody>
      </p:sp>
      <p:sp>
        <p:nvSpPr>
          <p:cNvPr id="10" name="TextBox 9"/>
          <p:cNvSpPr txBox="1"/>
          <p:nvPr/>
        </p:nvSpPr>
        <p:spPr>
          <a:xfrm>
            <a:off x="7689472" y="6443330"/>
            <a:ext cx="2808910" cy="369332"/>
          </a:xfrm>
          <a:prstGeom prst="rect">
            <a:avLst/>
          </a:prstGeom>
          <a:noFill/>
        </p:spPr>
        <p:txBody>
          <a:bodyPr wrap="none" rtlCol="0">
            <a:spAutoFit/>
          </a:bodyPr>
          <a:lstStyle/>
          <a:p>
            <a:r>
              <a:rPr lang="en-US" dirty="0" smtClean="0"/>
              <a:t>Pressing Select Level Button</a:t>
            </a:r>
            <a:endParaRPr lang="en-US" dirty="0"/>
          </a:p>
        </p:txBody>
      </p:sp>
    </p:spTree>
    <p:extLst>
      <p:ext uri="{BB962C8B-B14F-4D97-AF65-F5344CB8AC3E}">
        <p14:creationId xmlns:p14="http://schemas.microsoft.com/office/powerpoint/2010/main" val="225630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#11- code example</a:t>
            </a:r>
            <a:endParaRPr lang="en-US" dirty="0"/>
          </a:p>
        </p:txBody>
      </p:sp>
      <p:sp>
        <p:nvSpPr>
          <p:cNvPr id="9" name="TextBox 8"/>
          <p:cNvSpPr txBox="1"/>
          <p:nvPr/>
        </p:nvSpPr>
        <p:spPr>
          <a:xfrm>
            <a:off x="223046" y="1598568"/>
            <a:ext cx="10721012"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a:t>1</a:t>
            </a:r>
            <a:r>
              <a:rPr lang="en-US" sz="1400" smtClean="0"/>
              <a:t>. </a:t>
            </a:r>
            <a:r>
              <a:rPr lang="en-US" sz="1400" dirty="0" smtClean="0"/>
              <a:t>This function is in the </a:t>
            </a:r>
            <a:r>
              <a:rPr lang="en-US" sz="1400" dirty="0" err="1" smtClean="0"/>
              <a:t>viewModel</a:t>
            </a:r>
            <a:r>
              <a:rPr lang="en-US" sz="1400" dirty="0" smtClean="0"/>
              <a:t> (Controller) and is called after a Minotaur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Minotaur. If it does it calls </a:t>
            </a:r>
            <a:r>
              <a:rPr lang="en-US" sz="1400" dirty="0" err="1" smtClean="0"/>
              <a:t>gameEndMessage</a:t>
            </a:r>
            <a:r>
              <a:rPr lang="en-US" sz="1400" dirty="0" smtClean="0"/>
              <a:t>().</a:t>
            </a:r>
            <a:endParaRPr lang="en-US" sz="1400" dirty="0"/>
          </a:p>
        </p:txBody>
      </p:sp>
      <p:pic>
        <p:nvPicPr>
          <p:cNvPr id="5" name="Picture 4"/>
          <p:cNvPicPr>
            <a:picLocks noChangeAspect="1"/>
          </p:cNvPicPr>
          <p:nvPr/>
        </p:nvPicPr>
        <p:blipFill>
          <a:blip r:embed="rId2"/>
          <a:stretch>
            <a:fillRect/>
          </a:stretch>
        </p:blipFill>
        <p:spPr>
          <a:xfrm>
            <a:off x="329018" y="2121788"/>
            <a:ext cx="4859670" cy="1374114"/>
          </a:xfrm>
          <a:prstGeom prst="rect">
            <a:avLst/>
          </a:prstGeom>
        </p:spPr>
      </p:pic>
      <p:sp>
        <p:nvSpPr>
          <p:cNvPr id="10" name="Rectangle 9"/>
          <p:cNvSpPr/>
          <p:nvPr/>
        </p:nvSpPr>
        <p:spPr>
          <a:xfrm>
            <a:off x="574413" y="2352987"/>
            <a:ext cx="2870535" cy="592232"/>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7415" y="4019122"/>
            <a:ext cx="6295066" cy="1416624"/>
          </a:xfrm>
          <a:prstGeom prst="rect">
            <a:avLst/>
          </a:prstGeom>
        </p:spPr>
      </p:pic>
      <p:sp>
        <p:nvSpPr>
          <p:cNvPr id="11" name="TextBox 10"/>
          <p:cNvSpPr txBox="1"/>
          <p:nvPr/>
        </p:nvSpPr>
        <p:spPr>
          <a:xfrm>
            <a:off x="297415" y="3638099"/>
            <a:ext cx="7655557"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The </a:t>
            </a:r>
            <a:r>
              <a:rPr lang="en-US" sz="1400" dirty="0" err="1" smtClean="0"/>
              <a:t>gameEndMessage</a:t>
            </a:r>
            <a:r>
              <a:rPr lang="en-US" sz="1400" dirty="0" smtClean="0"/>
              <a:t>() function creates a fragment dialog that pops up if the Minotaur Kills Theseus.</a:t>
            </a:r>
            <a:endParaRPr lang="en-US" sz="1400" dirty="0"/>
          </a:p>
        </p:txBody>
      </p:sp>
    </p:spTree>
    <p:extLst>
      <p:ext uri="{BB962C8B-B14F-4D97-AF65-F5344CB8AC3E}">
        <p14:creationId xmlns:p14="http://schemas.microsoft.com/office/powerpoint/2010/main" val="20051345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#11- code example</a:t>
            </a:r>
            <a:endParaRPr lang="en-US" dirty="0"/>
          </a:p>
        </p:txBody>
      </p:sp>
      <p:sp>
        <p:nvSpPr>
          <p:cNvPr id="9" name="TextBox 8"/>
          <p:cNvSpPr txBox="1"/>
          <p:nvPr/>
        </p:nvSpPr>
        <p:spPr>
          <a:xfrm>
            <a:off x="223046" y="1598568"/>
            <a:ext cx="11520846"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3. The </a:t>
            </a:r>
            <a:r>
              <a:rPr lang="en-US" sz="1400" dirty="0" err="1" smtClean="0"/>
              <a:t>EndGameAlertDialogFragment</a:t>
            </a:r>
            <a:r>
              <a:rPr lang="en-US" sz="1400" dirty="0" smtClean="0"/>
              <a:t> is the popup with options that appears when Theseus loses. The option data is passed to the </a:t>
            </a:r>
            <a:r>
              <a:rPr lang="en-US" sz="1400" dirty="0" err="1" smtClean="0"/>
              <a:t>GameCustomActivity</a:t>
            </a:r>
            <a:r>
              <a:rPr lang="en-US" sz="1400" dirty="0" smtClean="0"/>
              <a:t> to </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handle the different options.</a:t>
            </a:r>
            <a:endParaRPr lang="en-US" sz="1400" dirty="0"/>
          </a:p>
        </p:txBody>
      </p:sp>
      <p:pic>
        <p:nvPicPr>
          <p:cNvPr id="3" name="Picture 2"/>
          <p:cNvPicPr>
            <a:picLocks noChangeAspect="1"/>
          </p:cNvPicPr>
          <p:nvPr/>
        </p:nvPicPr>
        <p:blipFill>
          <a:blip r:embed="rId2"/>
          <a:stretch>
            <a:fillRect/>
          </a:stretch>
        </p:blipFill>
        <p:spPr>
          <a:xfrm>
            <a:off x="297415" y="2132240"/>
            <a:ext cx="5683742" cy="4516770"/>
          </a:xfrm>
          <a:prstGeom prst="rect">
            <a:avLst/>
          </a:prstGeom>
        </p:spPr>
      </p:pic>
    </p:spTree>
    <p:extLst>
      <p:ext uri="{BB962C8B-B14F-4D97-AF65-F5344CB8AC3E}">
        <p14:creationId xmlns:p14="http://schemas.microsoft.com/office/powerpoint/2010/main" val="490369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#11-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dialog is displayed with the text “Loser” when Minotaur kills Theseus. And displays 3 different options that can be pressed to achieve different things.</a:t>
            </a:r>
          </a:p>
          <a:p>
            <a:r>
              <a:rPr lang="en-US" dirty="0" smtClean="0"/>
              <a:t>1/1</a:t>
            </a:r>
            <a:endParaRPr lang="en-US" dirty="0"/>
          </a:p>
        </p:txBody>
      </p:sp>
    </p:spTree>
    <p:extLst>
      <p:ext uri="{BB962C8B-B14F-4D97-AF65-F5344CB8AC3E}">
        <p14:creationId xmlns:p14="http://schemas.microsoft.com/office/powerpoint/2010/main" val="19832284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#12</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Dialog with options after Theseus exits successfully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824" y="2903655"/>
            <a:ext cx="2035544" cy="3719462"/>
          </a:xfrm>
          <a:prstGeom prst="rect">
            <a:avLst/>
          </a:prstGeom>
        </p:spPr>
      </p:pic>
    </p:spTree>
    <p:extLst>
      <p:ext uri="{BB962C8B-B14F-4D97-AF65-F5344CB8AC3E}">
        <p14:creationId xmlns:p14="http://schemas.microsoft.com/office/powerpoint/2010/main" val="20828645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#12 -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Dialog of winner with options</a:t>
            </a:r>
            <a:endParaRPr lang="en-US" dirty="0"/>
          </a:p>
        </p:txBody>
      </p:sp>
      <p:pic>
        <p:nvPicPr>
          <p:cNvPr id="4" name="Win Dial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09450" y="2364959"/>
            <a:ext cx="2467528" cy="4386716"/>
          </a:xfrm>
          <a:prstGeom prst="rect">
            <a:avLst/>
          </a:prstGeom>
        </p:spPr>
      </p:pic>
    </p:spTree>
    <p:extLst>
      <p:ext uri="{BB962C8B-B14F-4D97-AF65-F5344CB8AC3E}">
        <p14:creationId xmlns:p14="http://schemas.microsoft.com/office/powerpoint/2010/main" val="573309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 code example</a:t>
            </a:r>
            <a:endParaRPr lang="en-US" dirty="0"/>
          </a:p>
        </p:txBody>
      </p:sp>
      <p:sp>
        <p:nvSpPr>
          <p:cNvPr id="3" name="Content Placeholder 2"/>
          <p:cNvSpPr>
            <a:spLocks noGrp="1"/>
          </p:cNvSpPr>
          <p:nvPr>
            <p:ph idx="1"/>
          </p:nvPr>
        </p:nvSpPr>
        <p:spPr>
          <a:xfrm>
            <a:off x="240863" y="2185887"/>
            <a:ext cx="5221578" cy="567586"/>
          </a:xfrm>
        </p:spPr>
        <p:txBody>
          <a:bodyPr>
            <a:normAutofit fontScale="85000" lnSpcReduction="10000"/>
          </a:bodyPr>
          <a:lstStyle/>
          <a:p>
            <a:r>
              <a:rPr lang="en-US" sz="3200" dirty="0" smtClean="0"/>
              <a:t>Code Example of XML and Layout</a:t>
            </a:r>
            <a:endParaRPr lang="en-US" sz="3200" dirty="0"/>
          </a:p>
        </p:txBody>
      </p:sp>
      <p:pic>
        <p:nvPicPr>
          <p:cNvPr id="4" name="Picture 3"/>
          <p:cNvPicPr>
            <a:picLocks noChangeAspect="1"/>
          </p:cNvPicPr>
          <p:nvPr/>
        </p:nvPicPr>
        <p:blipFill>
          <a:blip r:embed="rId2"/>
          <a:stretch>
            <a:fillRect/>
          </a:stretch>
        </p:blipFill>
        <p:spPr>
          <a:xfrm>
            <a:off x="240863" y="2753473"/>
            <a:ext cx="5130800" cy="2108200"/>
          </a:xfrm>
          <a:prstGeom prst="rect">
            <a:avLst/>
          </a:prstGeom>
        </p:spPr>
      </p:pic>
      <p:pic>
        <p:nvPicPr>
          <p:cNvPr id="5" name="Picture 4"/>
          <p:cNvPicPr>
            <a:picLocks noChangeAspect="1"/>
          </p:cNvPicPr>
          <p:nvPr/>
        </p:nvPicPr>
        <p:blipFill>
          <a:blip r:embed="rId3"/>
          <a:stretch>
            <a:fillRect/>
          </a:stretch>
        </p:blipFill>
        <p:spPr>
          <a:xfrm>
            <a:off x="5614986" y="4486275"/>
            <a:ext cx="2257425" cy="2116336"/>
          </a:xfrm>
          <a:prstGeom prst="rect">
            <a:avLst/>
          </a:prstGeom>
        </p:spPr>
      </p:pic>
      <p:sp>
        <p:nvSpPr>
          <p:cNvPr id="6" name="TextBox 5"/>
          <p:cNvSpPr txBox="1"/>
          <p:nvPr/>
        </p:nvSpPr>
        <p:spPr>
          <a:xfrm>
            <a:off x="5297214" y="2753473"/>
            <a:ext cx="2091721" cy="646331"/>
          </a:xfrm>
          <a:prstGeom prst="rect">
            <a:avLst/>
          </a:prstGeom>
          <a:noFill/>
        </p:spPr>
        <p:txBody>
          <a:bodyPr wrap="square" rtlCol="0">
            <a:spAutoFit/>
          </a:bodyPr>
          <a:lstStyle/>
          <a:p>
            <a:r>
              <a:rPr lang="en-US" dirty="0" smtClean="0"/>
              <a:t>This is the xml of the button</a:t>
            </a:r>
            <a:endParaRPr lang="en-US" dirty="0"/>
          </a:p>
        </p:txBody>
      </p:sp>
      <p:sp>
        <p:nvSpPr>
          <p:cNvPr id="8" name="TextBox 7"/>
          <p:cNvSpPr txBox="1"/>
          <p:nvPr/>
        </p:nvSpPr>
        <p:spPr>
          <a:xfrm>
            <a:off x="7869143" y="5611820"/>
            <a:ext cx="2091721" cy="369332"/>
          </a:xfrm>
          <a:prstGeom prst="rect">
            <a:avLst/>
          </a:prstGeom>
          <a:noFill/>
        </p:spPr>
        <p:txBody>
          <a:bodyPr wrap="square" rtlCol="0">
            <a:spAutoFit/>
          </a:bodyPr>
          <a:lstStyle/>
          <a:p>
            <a:r>
              <a:rPr lang="en-US" dirty="0" smtClean="0"/>
              <a:t>Blueprint layout</a:t>
            </a:r>
            <a:endParaRPr lang="en-US" dirty="0"/>
          </a:p>
        </p:txBody>
      </p:sp>
    </p:spTree>
    <p:extLst>
      <p:ext uri="{BB962C8B-B14F-4D97-AF65-F5344CB8AC3E}">
        <p14:creationId xmlns:p14="http://schemas.microsoft.com/office/powerpoint/2010/main" val="12032015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#12 -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p:txBody>
      </p:sp>
      <p:sp>
        <p:nvSpPr>
          <p:cNvPr id="8" name="TextBox 7"/>
          <p:cNvSpPr txBox="1"/>
          <p:nvPr/>
        </p:nvSpPr>
        <p:spPr>
          <a:xfrm>
            <a:off x="2209720" y="6443330"/>
            <a:ext cx="2292807" cy="369332"/>
          </a:xfrm>
          <a:prstGeom prst="rect">
            <a:avLst/>
          </a:prstGeom>
          <a:noFill/>
        </p:spPr>
        <p:txBody>
          <a:bodyPr wrap="none" rtlCol="0">
            <a:spAutoFit/>
          </a:bodyPr>
          <a:lstStyle/>
          <a:p>
            <a:r>
              <a:rPr lang="en-US" smtClean="0"/>
              <a:t>Pressing Home Button</a:t>
            </a:r>
            <a:endParaRPr lang="en-US"/>
          </a:p>
        </p:txBody>
      </p:sp>
      <p:sp>
        <p:nvSpPr>
          <p:cNvPr id="9" name="TextBox 8"/>
          <p:cNvSpPr txBox="1"/>
          <p:nvPr/>
        </p:nvSpPr>
        <p:spPr>
          <a:xfrm>
            <a:off x="4949596" y="6443330"/>
            <a:ext cx="2395207" cy="369332"/>
          </a:xfrm>
          <a:prstGeom prst="rect">
            <a:avLst/>
          </a:prstGeom>
          <a:noFill/>
        </p:spPr>
        <p:txBody>
          <a:bodyPr wrap="none" rtlCol="0">
            <a:spAutoFit/>
          </a:bodyPr>
          <a:lstStyle/>
          <a:p>
            <a:r>
              <a:rPr lang="en-US" dirty="0" smtClean="0"/>
              <a:t>Pressing Restart Button</a:t>
            </a:r>
            <a:endParaRPr lang="en-US" dirty="0"/>
          </a:p>
        </p:txBody>
      </p:sp>
      <p:sp>
        <p:nvSpPr>
          <p:cNvPr id="10" name="TextBox 9"/>
          <p:cNvSpPr txBox="1"/>
          <p:nvPr/>
        </p:nvSpPr>
        <p:spPr>
          <a:xfrm>
            <a:off x="7689472" y="6443330"/>
            <a:ext cx="2808910" cy="369332"/>
          </a:xfrm>
          <a:prstGeom prst="rect">
            <a:avLst/>
          </a:prstGeom>
          <a:noFill/>
        </p:spPr>
        <p:txBody>
          <a:bodyPr wrap="none" rtlCol="0">
            <a:spAutoFit/>
          </a:bodyPr>
          <a:lstStyle/>
          <a:p>
            <a:r>
              <a:rPr lang="en-US" dirty="0" smtClean="0"/>
              <a:t>Pressing Select Level Button</a:t>
            </a:r>
            <a:endParaRPr lang="en-US" dirty="0"/>
          </a:p>
        </p:txBody>
      </p:sp>
      <p:pic>
        <p:nvPicPr>
          <p:cNvPr id="5" name="Win Dialog Hom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402183" y="2873454"/>
            <a:ext cx="1907880" cy="3391786"/>
          </a:xfrm>
          <a:prstGeom prst="rect">
            <a:avLst/>
          </a:prstGeom>
        </p:spPr>
      </p:pic>
      <p:pic>
        <p:nvPicPr>
          <p:cNvPr id="11" name="Win Dialog Restart.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195199" y="2873454"/>
            <a:ext cx="1917983" cy="3409747"/>
          </a:xfrm>
          <a:prstGeom prst="rect">
            <a:avLst/>
          </a:prstGeom>
        </p:spPr>
      </p:pic>
      <p:pic>
        <p:nvPicPr>
          <p:cNvPr id="12" name="Win Dialog Select Level.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8122500" y="2879404"/>
            <a:ext cx="1914636" cy="3403797"/>
          </a:xfrm>
          <a:prstGeom prst="rect">
            <a:avLst/>
          </a:prstGeom>
        </p:spPr>
      </p:pic>
    </p:spTree>
    <p:extLst>
      <p:ext uri="{BB962C8B-B14F-4D97-AF65-F5344CB8AC3E}">
        <p14:creationId xmlns:p14="http://schemas.microsoft.com/office/powerpoint/2010/main" val="20094959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#12- code example</a:t>
            </a:r>
            <a:endParaRPr lang="en-US" dirty="0"/>
          </a:p>
        </p:txBody>
      </p:sp>
      <p:sp>
        <p:nvSpPr>
          <p:cNvPr id="8" name="TextBox 7"/>
          <p:cNvSpPr txBox="1"/>
          <p:nvPr/>
        </p:nvSpPr>
        <p:spPr>
          <a:xfrm>
            <a:off x="223046" y="1598568"/>
            <a:ext cx="10632847"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This function is in the </a:t>
            </a:r>
            <a:r>
              <a:rPr lang="en-US" sz="1400" dirty="0" err="1" smtClean="0"/>
              <a:t>viewModel</a:t>
            </a:r>
            <a:r>
              <a:rPr lang="en-US" sz="1400" dirty="0" smtClean="0"/>
              <a:t> (Controller) and is called after a Theseus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exit. If it does it calls </a:t>
            </a:r>
            <a:r>
              <a:rPr lang="en-US" sz="1400" dirty="0" err="1" smtClean="0"/>
              <a:t>gameEndMessage</a:t>
            </a:r>
            <a:r>
              <a:rPr lang="en-US" sz="1400" dirty="0" smtClean="0"/>
              <a:t>().</a:t>
            </a:r>
            <a:endParaRPr lang="en-US" sz="1400" dirty="0"/>
          </a:p>
        </p:txBody>
      </p:sp>
      <p:pic>
        <p:nvPicPr>
          <p:cNvPr id="12" name="Picture 11"/>
          <p:cNvPicPr>
            <a:picLocks noChangeAspect="1"/>
          </p:cNvPicPr>
          <p:nvPr/>
        </p:nvPicPr>
        <p:blipFill>
          <a:blip r:embed="rId2"/>
          <a:stretch>
            <a:fillRect/>
          </a:stretch>
        </p:blipFill>
        <p:spPr>
          <a:xfrm>
            <a:off x="297415" y="4019122"/>
            <a:ext cx="6295066" cy="1416624"/>
          </a:xfrm>
          <a:prstGeom prst="rect">
            <a:avLst/>
          </a:prstGeom>
        </p:spPr>
      </p:pic>
      <p:sp>
        <p:nvSpPr>
          <p:cNvPr id="13" name="TextBox 12"/>
          <p:cNvSpPr txBox="1"/>
          <p:nvPr/>
        </p:nvSpPr>
        <p:spPr>
          <a:xfrm>
            <a:off x="286782" y="3691264"/>
            <a:ext cx="6712992"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The </a:t>
            </a:r>
            <a:r>
              <a:rPr lang="en-US" sz="1400" dirty="0" err="1" smtClean="0"/>
              <a:t>gameEndMessage</a:t>
            </a:r>
            <a:r>
              <a:rPr lang="en-US" sz="1400" dirty="0" smtClean="0"/>
              <a:t>() function creates a fragment dialog that pops up if Theseus Wins.</a:t>
            </a:r>
            <a:endParaRPr lang="en-US" sz="1400" dirty="0"/>
          </a:p>
        </p:txBody>
      </p:sp>
      <p:pic>
        <p:nvPicPr>
          <p:cNvPr id="14" name="Picture 13"/>
          <p:cNvPicPr>
            <a:picLocks noChangeAspect="1"/>
          </p:cNvPicPr>
          <p:nvPr/>
        </p:nvPicPr>
        <p:blipFill>
          <a:blip r:embed="rId3"/>
          <a:stretch>
            <a:fillRect/>
          </a:stretch>
        </p:blipFill>
        <p:spPr>
          <a:xfrm>
            <a:off x="297415" y="2108196"/>
            <a:ext cx="4923760" cy="1382108"/>
          </a:xfrm>
          <a:prstGeom prst="rect">
            <a:avLst/>
          </a:prstGeom>
        </p:spPr>
      </p:pic>
      <p:sp>
        <p:nvSpPr>
          <p:cNvPr id="15" name="Rectangle 14"/>
          <p:cNvSpPr/>
          <p:nvPr/>
        </p:nvSpPr>
        <p:spPr>
          <a:xfrm>
            <a:off x="574413" y="2287711"/>
            <a:ext cx="3030024" cy="680252"/>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144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#12- code example</a:t>
            </a:r>
            <a:endParaRPr lang="en-US" dirty="0"/>
          </a:p>
        </p:txBody>
      </p:sp>
      <p:sp>
        <p:nvSpPr>
          <p:cNvPr id="9" name="TextBox 8"/>
          <p:cNvSpPr txBox="1"/>
          <p:nvPr/>
        </p:nvSpPr>
        <p:spPr>
          <a:xfrm>
            <a:off x="223046" y="1598568"/>
            <a:ext cx="11520846"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3. The </a:t>
            </a:r>
            <a:r>
              <a:rPr lang="en-US" sz="1400" dirty="0" err="1" smtClean="0"/>
              <a:t>EndGameAlertDialogFragment</a:t>
            </a:r>
            <a:r>
              <a:rPr lang="en-US" sz="1400" dirty="0" smtClean="0"/>
              <a:t> is the popup with options that appears when Theseus wins. The option data is passed to the </a:t>
            </a:r>
            <a:r>
              <a:rPr lang="en-US" sz="1400" dirty="0" err="1" smtClean="0"/>
              <a:t>GameCustomActivity</a:t>
            </a:r>
            <a:r>
              <a:rPr lang="en-US" sz="1400" dirty="0" smtClean="0"/>
              <a:t> to </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handle the different options.</a:t>
            </a:r>
            <a:endParaRPr lang="en-US" sz="1400" dirty="0"/>
          </a:p>
        </p:txBody>
      </p:sp>
      <p:pic>
        <p:nvPicPr>
          <p:cNvPr id="3" name="Picture 2"/>
          <p:cNvPicPr>
            <a:picLocks noChangeAspect="1"/>
          </p:cNvPicPr>
          <p:nvPr/>
        </p:nvPicPr>
        <p:blipFill>
          <a:blip r:embed="rId2"/>
          <a:stretch>
            <a:fillRect/>
          </a:stretch>
        </p:blipFill>
        <p:spPr>
          <a:xfrm>
            <a:off x="297415" y="2132240"/>
            <a:ext cx="5683742" cy="4516770"/>
          </a:xfrm>
          <a:prstGeom prst="rect">
            <a:avLst/>
          </a:prstGeom>
        </p:spPr>
      </p:pic>
    </p:spTree>
    <p:extLst>
      <p:ext uri="{BB962C8B-B14F-4D97-AF65-F5344CB8AC3E}">
        <p14:creationId xmlns:p14="http://schemas.microsoft.com/office/powerpoint/2010/main" val="16244078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#12-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dialog is displayed with the text “WINNER” when Theseus wins/ exits.  And displays 3 different options that can be pressed to achieve different things.</a:t>
            </a:r>
          </a:p>
          <a:p>
            <a:r>
              <a:rPr lang="en-US" dirty="0" smtClean="0"/>
              <a:t>1/1</a:t>
            </a:r>
            <a:endParaRPr lang="en-US" dirty="0"/>
          </a:p>
        </p:txBody>
      </p:sp>
    </p:spTree>
    <p:extLst>
      <p:ext uri="{BB962C8B-B14F-4D97-AF65-F5344CB8AC3E}">
        <p14:creationId xmlns:p14="http://schemas.microsoft.com/office/powerpoint/2010/main" val="4632819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#13</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Display move counts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25" t="30233" r="16584" b="59380"/>
          <a:stretch/>
        </p:blipFill>
        <p:spPr>
          <a:xfrm>
            <a:off x="2987748" y="3304042"/>
            <a:ext cx="6479379" cy="1682628"/>
          </a:xfrm>
          <a:prstGeom prst="rect">
            <a:avLst/>
          </a:prstGeom>
        </p:spPr>
      </p:pic>
    </p:spTree>
    <p:extLst>
      <p:ext uri="{BB962C8B-B14F-4D97-AF65-F5344CB8AC3E}">
        <p14:creationId xmlns:p14="http://schemas.microsoft.com/office/powerpoint/2010/main" val="813124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#13 -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Move count</a:t>
            </a:r>
            <a:endParaRPr lang="en-US" dirty="0"/>
          </a:p>
        </p:txBody>
      </p:sp>
      <p:pic>
        <p:nvPicPr>
          <p:cNvPr id="5" name="Move Cou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68937" y="2280694"/>
            <a:ext cx="2467528" cy="4386716"/>
          </a:xfrm>
          <a:prstGeom prst="rect">
            <a:avLst/>
          </a:prstGeom>
        </p:spPr>
      </p:pic>
      <p:sp>
        <p:nvSpPr>
          <p:cNvPr id="6" name="Rectangle 5"/>
          <p:cNvSpPr/>
          <p:nvPr/>
        </p:nvSpPr>
        <p:spPr>
          <a:xfrm>
            <a:off x="4868937" y="3466214"/>
            <a:ext cx="872644" cy="276446"/>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2098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#13- code example</a:t>
            </a:r>
            <a:endParaRPr lang="en-US" dirty="0"/>
          </a:p>
        </p:txBody>
      </p:sp>
      <p:sp>
        <p:nvSpPr>
          <p:cNvPr id="8" name="TextBox 7"/>
          <p:cNvSpPr txBox="1"/>
          <p:nvPr/>
        </p:nvSpPr>
        <p:spPr>
          <a:xfrm>
            <a:off x="223046" y="1598568"/>
            <a:ext cx="5618398"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The </a:t>
            </a:r>
            <a:r>
              <a:rPr lang="en-US" sz="1400" dirty="0" err="1" smtClean="0"/>
              <a:t>onDraw</a:t>
            </a:r>
            <a:r>
              <a:rPr lang="en-US" sz="1400" dirty="0" smtClean="0"/>
              <a:t>() function calls the </a:t>
            </a:r>
            <a:r>
              <a:rPr lang="en-US" sz="1400" dirty="0" err="1" smtClean="0"/>
              <a:t>moveCounter</a:t>
            </a:r>
            <a:r>
              <a:rPr lang="en-US" sz="1400" dirty="0" smtClean="0"/>
              <a:t>() to update on each draw</a:t>
            </a:r>
            <a:endParaRPr lang="en-US" sz="1400" dirty="0"/>
          </a:p>
        </p:txBody>
      </p:sp>
      <p:pic>
        <p:nvPicPr>
          <p:cNvPr id="3" name="Picture 2"/>
          <p:cNvPicPr>
            <a:picLocks noChangeAspect="1"/>
          </p:cNvPicPr>
          <p:nvPr/>
        </p:nvPicPr>
        <p:blipFill>
          <a:blip r:embed="rId2"/>
          <a:stretch>
            <a:fillRect/>
          </a:stretch>
        </p:blipFill>
        <p:spPr>
          <a:xfrm>
            <a:off x="223046" y="4167374"/>
            <a:ext cx="3887679" cy="969865"/>
          </a:xfrm>
          <a:prstGeom prst="rect">
            <a:avLst/>
          </a:prstGeom>
        </p:spPr>
      </p:pic>
      <p:pic>
        <p:nvPicPr>
          <p:cNvPr id="4" name="Picture 3"/>
          <p:cNvPicPr>
            <a:picLocks noChangeAspect="1"/>
          </p:cNvPicPr>
          <p:nvPr/>
        </p:nvPicPr>
        <p:blipFill>
          <a:blip r:embed="rId3"/>
          <a:stretch>
            <a:fillRect/>
          </a:stretch>
        </p:blipFill>
        <p:spPr>
          <a:xfrm>
            <a:off x="327395" y="1935426"/>
            <a:ext cx="3181350" cy="1536400"/>
          </a:xfrm>
          <a:prstGeom prst="rect">
            <a:avLst/>
          </a:prstGeom>
        </p:spPr>
      </p:pic>
      <p:pic>
        <p:nvPicPr>
          <p:cNvPr id="6" name="Picture 5"/>
          <p:cNvPicPr>
            <a:picLocks noChangeAspect="1"/>
          </p:cNvPicPr>
          <p:nvPr/>
        </p:nvPicPr>
        <p:blipFill>
          <a:blip r:embed="rId4"/>
          <a:stretch>
            <a:fillRect/>
          </a:stretch>
        </p:blipFill>
        <p:spPr>
          <a:xfrm>
            <a:off x="6510478" y="2703626"/>
            <a:ext cx="5131183" cy="3349403"/>
          </a:xfrm>
          <a:prstGeom prst="rect">
            <a:avLst/>
          </a:prstGeom>
        </p:spPr>
      </p:pic>
      <p:sp>
        <p:nvSpPr>
          <p:cNvPr id="15" name="Rectangle 14"/>
          <p:cNvSpPr/>
          <p:nvPr/>
        </p:nvSpPr>
        <p:spPr>
          <a:xfrm>
            <a:off x="454646" y="2881128"/>
            <a:ext cx="1776490" cy="149151"/>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30897" y="3668204"/>
            <a:ext cx="5547865"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2. The </a:t>
            </a:r>
            <a:r>
              <a:rPr lang="en-US" sz="1400" dirty="0" err="1" smtClean="0"/>
              <a:t>moveCounter</a:t>
            </a:r>
            <a:r>
              <a:rPr lang="en-US" sz="1400" dirty="0" smtClean="0"/>
              <a:t>() function creates a new paint object that draws the </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est onto the canvas</a:t>
            </a:r>
            <a:endParaRPr lang="en-US" sz="1400" dirty="0"/>
          </a:p>
        </p:txBody>
      </p:sp>
      <p:sp>
        <p:nvSpPr>
          <p:cNvPr id="17" name="TextBox 16"/>
          <p:cNvSpPr txBox="1"/>
          <p:nvPr/>
        </p:nvSpPr>
        <p:spPr>
          <a:xfrm>
            <a:off x="6510478" y="2293229"/>
            <a:ext cx="4733732" cy="30777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smtClean="0"/>
              <a:t>3. The moves variable is updated on every valid Theseus move</a:t>
            </a:r>
            <a:endParaRPr lang="en-US" sz="1400" dirty="0"/>
          </a:p>
        </p:txBody>
      </p:sp>
    </p:spTree>
    <p:extLst>
      <p:ext uri="{BB962C8B-B14F-4D97-AF65-F5344CB8AC3E}">
        <p14:creationId xmlns:p14="http://schemas.microsoft.com/office/powerpoint/2010/main" val="17208800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#13-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moves of  Theseus are counted and displayed</a:t>
            </a:r>
          </a:p>
          <a:p>
            <a:r>
              <a:rPr lang="en-US" dirty="0" smtClean="0"/>
              <a:t>1/1</a:t>
            </a:r>
            <a:endParaRPr lang="en-US" dirty="0"/>
          </a:p>
        </p:txBody>
      </p:sp>
    </p:spTree>
    <p:extLst>
      <p:ext uri="{BB962C8B-B14F-4D97-AF65-F5344CB8AC3E}">
        <p14:creationId xmlns:p14="http://schemas.microsoft.com/office/powerpoint/2010/main" val="655333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#14</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Play a sad noise after Theseus has been killed</a:t>
            </a:r>
          </a:p>
        </p:txBody>
      </p:sp>
    </p:spTree>
    <p:extLst>
      <p:ext uri="{BB962C8B-B14F-4D97-AF65-F5344CB8AC3E}">
        <p14:creationId xmlns:p14="http://schemas.microsoft.com/office/powerpoint/2010/main" val="16049972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#14 - </a:t>
            </a:r>
            <a:r>
              <a:rPr lang="en-US" dirty="0" err="1" smtClean="0"/>
              <a:t>SOund</a:t>
            </a:r>
            <a:endParaRPr lang="en-US" dirty="0"/>
          </a:p>
        </p:txBody>
      </p:sp>
      <p:sp>
        <p:nvSpPr>
          <p:cNvPr id="3" name="Content Placeholder 2"/>
          <p:cNvSpPr>
            <a:spLocks noGrp="1"/>
          </p:cNvSpPr>
          <p:nvPr>
            <p:ph idx="1"/>
          </p:nvPr>
        </p:nvSpPr>
        <p:spPr>
          <a:xfrm>
            <a:off x="223660" y="2280694"/>
            <a:ext cx="4071893" cy="1951064"/>
          </a:xfrm>
        </p:spPr>
        <p:txBody>
          <a:bodyPr>
            <a:normAutofit/>
          </a:bodyPr>
          <a:lstStyle/>
          <a:p>
            <a:r>
              <a:rPr lang="en-US" sz="3200" dirty="0" smtClean="0"/>
              <a:t>Sound Of Feature</a:t>
            </a:r>
          </a:p>
          <a:p>
            <a:r>
              <a:rPr lang="en-US" dirty="0" smtClean="0"/>
              <a:t>Sound of Losing</a:t>
            </a:r>
          </a:p>
          <a:p>
            <a:r>
              <a:rPr lang="en-US" dirty="0" smtClean="0"/>
              <a:t>Wasn’t sure how to record the losing sound while playing the game but this is what it sounds like </a:t>
            </a:r>
          </a:p>
        </p:txBody>
      </p:sp>
      <p:pic>
        <p:nvPicPr>
          <p:cNvPr id="5" name="los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599" y="3022599"/>
            <a:ext cx="2029637" cy="2029637"/>
          </a:xfrm>
          <a:prstGeom prst="rect">
            <a:avLst/>
          </a:prstGeom>
        </p:spPr>
      </p:pic>
    </p:spTree>
    <p:extLst>
      <p:ext uri="{BB962C8B-B14F-4D97-AF65-F5344CB8AC3E}">
        <p14:creationId xmlns:p14="http://schemas.microsoft.com/office/powerpoint/2010/main" val="647379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 code example</a:t>
            </a:r>
            <a:endParaRPr lang="en-US" dirty="0"/>
          </a:p>
        </p:txBody>
      </p:sp>
      <p:pic>
        <p:nvPicPr>
          <p:cNvPr id="6" name="Picture 5"/>
          <p:cNvPicPr>
            <a:picLocks noChangeAspect="1"/>
          </p:cNvPicPr>
          <p:nvPr/>
        </p:nvPicPr>
        <p:blipFill>
          <a:blip r:embed="rId2"/>
          <a:stretch>
            <a:fillRect/>
          </a:stretch>
        </p:blipFill>
        <p:spPr>
          <a:xfrm>
            <a:off x="471488" y="2699924"/>
            <a:ext cx="5972175" cy="1003481"/>
          </a:xfrm>
          <a:prstGeom prst="rect">
            <a:avLst/>
          </a:prstGeom>
        </p:spPr>
      </p:pic>
      <p:pic>
        <p:nvPicPr>
          <p:cNvPr id="7" name="Picture 6"/>
          <p:cNvPicPr>
            <a:picLocks noChangeAspect="1"/>
          </p:cNvPicPr>
          <p:nvPr/>
        </p:nvPicPr>
        <p:blipFill>
          <a:blip r:embed="rId3"/>
          <a:stretch>
            <a:fillRect/>
          </a:stretch>
        </p:blipFill>
        <p:spPr>
          <a:xfrm>
            <a:off x="6686550" y="3911965"/>
            <a:ext cx="5251296" cy="2674573"/>
          </a:xfrm>
          <a:prstGeom prst="rect">
            <a:avLst/>
          </a:prstGeom>
        </p:spPr>
      </p:pic>
      <p:sp>
        <p:nvSpPr>
          <p:cNvPr id="8" name="TextBox 7"/>
          <p:cNvSpPr txBox="1"/>
          <p:nvPr/>
        </p:nvSpPr>
        <p:spPr>
          <a:xfrm>
            <a:off x="6443663" y="2699924"/>
            <a:ext cx="4371482" cy="646331"/>
          </a:xfrm>
          <a:prstGeom prst="rect">
            <a:avLst/>
          </a:prstGeom>
          <a:noFill/>
        </p:spPr>
        <p:txBody>
          <a:bodyPr wrap="square" rtlCol="0">
            <a:spAutoFit/>
          </a:bodyPr>
          <a:lstStyle/>
          <a:p>
            <a:r>
              <a:rPr lang="en-US" dirty="0" smtClean="0"/>
              <a:t>When the load button is pressed, the </a:t>
            </a:r>
            <a:r>
              <a:rPr lang="en-US" dirty="0" err="1" smtClean="0"/>
              <a:t>PlayAlertDialogFragment</a:t>
            </a:r>
            <a:r>
              <a:rPr lang="en-US" dirty="0" smtClean="0"/>
              <a:t> is called</a:t>
            </a:r>
            <a:endParaRPr lang="en-US" dirty="0"/>
          </a:p>
        </p:txBody>
      </p:sp>
      <p:sp>
        <p:nvSpPr>
          <p:cNvPr id="9" name="TextBox 8"/>
          <p:cNvSpPr txBox="1"/>
          <p:nvPr/>
        </p:nvSpPr>
        <p:spPr>
          <a:xfrm>
            <a:off x="2315068" y="3911965"/>
            <a:ext cx="4371482" cy="1754326"/>
          </a:xfrm>
          <a:prstGeom prst="rect">
            <a:avLst/>
          </a:prstGeom>
          <a:noFill/>
        </p:spPr>
        <p:txBody>
          <a:bodyPr wrap="square" rtlCol="0">
            <a:spAutoFit/>
          </a:bodyPr>
          <a:lstStyle/>
          <a:p>
            <a:r>
              <a:rPr lang="en-US" dirty="0" smtClean="0"/>
              <a:t>This fragment brings up options of Maze1, Maze 2 or Maze 3. This then Starts the </a:t>
            </a:r>
            <a:r>
              <a:rPr lang="en-US" dirty="0" err="1" smtClean="0"/>
              <a:t>GameCustomActivity</a:t>
            </a:r>
            <a:r>
              <a:rPr lang="en-US" dirty="0" smtClean="0"/>
              <a:t>, with the message of which level(Maze1, Maze2, Maze3), which activates the custom view and the selected level is shown.</a:t>
            </a:r>
            <a:endParaRPr lang="en-US" dirty="0"/>
          </a:p>
        </p:txBody>
      </p:sp>
    </p:spTree>
    <p:extLst>
      <p:ext uri="{BB962C8B-B14F-4D97-AF65-F5344CB8AC3E}">
        <p14:creationId xmlns:p14="http://schemas.microsoft.com/office/powerpoint/2010/main" val="6103282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#14- code example</a:t>
            </a:r>
            <a:endParaRPr lang="en-US" dirty="0"/>
          </a:p>
        </p:txBody>
      </p:sp>
      <p:sp>
        <p:nvSpPr>
          <p:cNvPr id="9" name="TextBox 8"/>
          <p:cNvSpPr txBox="1"/>
          <p:nvPr/>
        </p:nvSpPr>
        <p:spPr>
          <a:xfrm>
            <a:off x="223046" y="1598568"/>
            <a:ext cx="10721012"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This function is in the </a:t>
            </a:r>
            <a:r>
              <a:rPr lang="en-US" sz="1400" dirty="0" err="1" smtClean="0"/>
              <a:t>viewModel</a:t>
            </a:r>
            <a:r>
              <a:rPr lang="en-US" sz="1400" dirty="0" smtClean="0"/>
              <a:t> (Controller) and is called after a Minotaur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a:t>
            </a:r>
            <a:r>
              <a:rPr lang="en-US" sz="1400" dirty="0" err="1" smtClean="0"/>
              <a:t>Minotuar</a:t>
            </a:r>
            <a:r>
              <a:rPr lang="en-US" sz="1400" dirty="0" smtClean="0"/>
              <a:t>. If it does then the </a:t>
            </a:r>
            <a:r>
              <a:rPr lang="en-US" sz="1400" dirty="0" err="1" smtClean="0"/>
              <a:t>endGame</a:t>
            </a:r>
            <a:r>
              <a:rPr lang="en-US" sz="1400" dirty="0" smtClean="0"/>
              <a:t> dialog is displayed and the sound is played.</a:t>
            </a:r>
            <a:endParaRPr lang="en-US" sz="1400" dirty="0"/>
          </a:p>
        </p:txBody>
      </p:sp>
      <p:pic>
        <p:nvPicPr>
          <p:cNvPr id="4" name="Picture 3"/>
          <p:cNvPicPr>
            <a:picLocks noChangeAspect="1"/>
          </p:cNvPicPr>
          <p:nvPr/>
        </p:nvPicPr>
        <p:blipFill>
          <a:blip r:embed="rId2"/>
          <a:stretch>
            <a:fillRect/>
          </a:stretch>
        </p:blipFill>
        <p:spPr>
          <a:xfrm>
            <a:off x="343046" y="2268704"/>
            <a:ext cx="6312935" cy="1722701"/>
          </a:xfrm>
          <a:prstGeom prst="rect">
            <a:avLst/>
          </a:prstGeom>
        </p:spPr>
      </p:pic>
      <p:sp>
        <p:nvSpPr>
          <p:cNvPr id="10" name="Rectangle 9"/>
          <p:cNvSpPr/>
          <p:nvPr/>
        </p:nvSpPr>
        <p:spPr>
          <a:xfrm>
            <a:off x="872125" y="3232297"/>
            <a:ext cx="5624368" cy="404038"/>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3193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#14-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sad noise is played after </a:t>
            </a:r>
            <a:r>
              <a:rPr lang="en-US" dirty="0"/>
              <a:t>T</a:t>
            </a:r>
            <a:r>
              <a:rPr lang="en-US" dirty="0" smtClean="0"/>
              <a:t>heseus has been killed</a:t>
            </a:r>
          </a:p>
          <a:p>
            <a:r>
              <a:rPr lang="en-US" dirty="0" smtClean="0"/>
              <a:t>1/1</a:t>
            </a:r>
            <a:endParaRPr lang="en-US" dirty="0"/>
          </a:p>
        </p:txBody>
      </p:sp>
    </p:spTree>
    <p:extLst>
      <p:ext uri="{BB962C8B-B14F-4D97-AF65-F5344CB8AC3E}">
        <p14:creationId xmlns:p14="http://schemas.microsoft.com/office/powerpoint/2010/main" val="4041789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#15</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Play a happy noise after Theseus exits Successfully</a:t>
            </a:r>
          </a:p>
        </p:txBody>
      </p:sp>
    </p:spTree>
    <p:extLst>
      <p:ext uri="{BB962C8B-B14F-4D97-AF65-F5344CB8AC3E}">
        <p14:creationId xmlns:p14="http://schemas.microsoft.com/office/powerpoint/2010/main" val="12400241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#15 - </a:t>
            </a:r>
            <a:r>
              <a:rPr lang="en-US" dirty="0" err="1" smtClean="0"/>
              <a:t>SOund</a:t>
            </a:r>
            <a:endParaRPr lang="en-US" dirty="0"/>
          </a:p>
        </p:txBody>
      </p:sp>
      <p:sp>
        <p:nvSpPr>
          <p:cNvPr id="3" name="Content Placeholder 2"/>
          <p:cNvSpPr>
            <a:spLocks noGrp="1"/>
          </p:cNvSpPr>
          <p:nvPr>
            <p:ph idx="1"/>
          </p:nvPr>
        </p:nvSpPr>
        <p:spPr>
          <a:xfrm>
            <a:off x="223660" y="2280694"/>
            <a:ext cx="4071893" cy="1951064"/>
          </a:xfrm>
        </p:spPr>
        <p:txBody>
          <a:bodyPr>
            <a:normAutofit/>
          </a:bodyPr>
          <a:lstStyle/>
          <a:p>
            <a:r>
              <a:rPr lang="en-US" sz="3200" dirty="0" smtClean="0"/>
              <a:t>Sound Of Feature</a:t>
            </a:r>
          </a:p>
          <a:p>
            <a:r>
              <a:rPr lang="en-US" dirty="0" smtClean="0"/>
              <a:t>Sound of  Winning</a:t>
            </a:r>
          </a:p>
          <a:p>
            <a:r>
              <a:rPr lang="en-US" dirty="0" smtClean="0"/>
              <a:t>Wasn’t sure how to record the winning sound while playing the game but this is what it sounds like </a:t>
            </a:r>
          </a:p>
        </p:txBody>
      </p:sp>
      <p:pic>
        <p:nvPicPr>
          <p:cNvPr id="4" name="win.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2123558" cy="2123558"/>
          </a:xfrm>
          <a:prstGeom prst="rect">
            <a:avLst/>
          </a:prstGeom>
        </p:spPr>
      </p:pic>
    </p:spTree>
    <p:extLst>
      <p:ext uri="{BB962C8B-B14F-4D97-AF65-F5344CB8AC3E}">
        <p14:creationId xmlns:p14="http://schemas.microsoft.com/office/powerpoint/2010/main" val="1903822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Must Feature #15- code example</a:t>
            </a:r>
            <a:endParaRPr lang="en-US" dirty="0"/>
          </a:p>
        </p:txBody>
      </p:sp>
      <p:sp>
        <p:nvSpPr>
          <p:cNvPr id="9" name="TextBox 8"/>
          <p:cNvSpPr txBox="1"/>
          <p:nvPr/>
        </p:nvSpPr>
        <p:spPr>
          <a:xfrm>
            <a:off x="223046" y="1598568"/>
            <a:ext cx="10546285"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This function is in the </a:t>
            </a:r>
            <a:r>
              <a:rPr lang="en-US" sz="1400" dirty="0" err="1" smtClean="0"/>
              <a:t>viewModel</a:t>
            </a:r>
            <a:r>
              <a:rPr lang="en-US" sz="1400" dirty="0" smtClean="0"/>
              <a:t> (Controller) and is called after a Theseus move. It checks to see if the Point of Theseus matches the Point of</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exit. If it does then the </a:t>
            </a:r>
            <a:r>
              <a:rPr lang="en-US" sz="1400" dirty="0" err="1" smtClean="0"/>
              <a:t>endGame</a:t>
            </a:r>
            <a:r>
              <a:rPr lang="en-US" sz="1400" dirty="0" smtClean="0"/>
              <a:t> dialog is displayed and the sound is played.</a:t>
            </a:r>
            <a:endParaRPr lang="en-US" sz="1400" dirty="0"/>
          </a:p>
        </p:txBody>
      </p:sp>
      <p:pic>
        <p:nvPicPr>
          <p:cNvPr id="3" name="Picture 2"/>
          <p:cNvPicPr>
            <a:picLocks noChangeAspect="1"/>
          </p:cNvPicPr>
          <p:nvPr/>
        </p:nvPicPr>
        <p:blipFill>
          <a:blip r:embed="rId2"/>
          <a:stretch>
            <a:fillRect/>
          </a:stretch>
        </p:blipFill>
        <p:spPr>
          <a:xfrm>
            <a:off x="297415" y="2108196"/>
            <a:ext cx="4923760" cy="1382108"/>
          </a:xfrm>
          <a:prstGeom prst="rect">
            <a:avLst/>
          </a:prstGeom>
        </p:spPr>
      </p:pic>
      <p:sp>
        <p:nvSpPr>
          <p:cNvPr id="10" name="Rectangle 9"/>
          <p:cNvSpPr/>
          <p:nvPr/>
        </p:nvSpPr>
        <p:spPr>
          <a:xfrm>
            <a:off x="808329" y="2913321"/>
            <a:ext cx="4412846" cy="256660"/>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50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#15-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A happy noise is played after </a:t>
            </a:r>
            <a:r>
              <a:rPr lang="en-US" dirty="0"/>
              <a:t>T</a:t>
            </a:r>
            <a:r>
              <a:rPr lang="en-US" dirty="0" smtClean="0"/>
              <a:t>heseus has been exited successfully</a:t>
            </a:r>
          </a:p>
          <a:p>
            <a:r>
              <a:rPr lang="en-US" dirty="0" smtClean="0"/>
              <a:t>1/1</a:t>
            </a:r>
            <a:endParaRPr lang="en-US" dirty="0"/>
          </a:p>
        </p:txBody>
      </p:sp>
    </p:spTree>
    <p:extLst>
      <p:ext uri="{BB962C8B-B14F-4D97-AF65-F5344CB8AC3E}">
        <p14:creationId xmlns:p14="http://schemas.microsoft.com/office/powerpoint/2010/main" val="8335086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#1</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Minotaur has 2 distinctive moves</a:t>
            </a:r>
          </a:p>
        </p:txBody>
      </p:sp>
    </p:spTree>
    <p:extLst>
      <p:ext uri="{BB962C8B-B14F-4D97-AF65-F5344CB8AC3E}">
        <p14:creationId xmlns:p14="http://schemas.microsoft.com/office/powerpoint/2010/main" val="2990135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#1 -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Minotaur moves distinctively</a:t>
            </a:r>
            <a:endParaRPr lang="en-US" dirty="0"/>
          </a:p>
        </p:txBody>
      </p:sp>
      <p:pic>
        <p:nvPicPr>
          <p:cNvPr id="4" name="Lose Dial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3486" y="2280694"/>
            <a:ext cx="2510059" cy="4462327"/>
          </a:xfrm>
          <a:prstGeom prst="rect">
            <a:avLst/>
          </a:prstGeom>
        </p:spPr>
      </p:pic>
    </p:spTree>
    <p:extLst>
      <p:ext uri="{BB962C8B-B14F-4D97-AF65-F5344CB8AC3E}">
        <p14:creationId xmlns:p14="http://schemas.microsoft.com/office/powerpoint/2010/main" val="408967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Could Have Feature #1- code example</a:t>
            </a:r>
            <a:endParaRPr lang="en-US" dirty="0"/>
          </a:p>
        </p:txBody>
      </p:sp>
      <p:sp>
        <p:nvSpPr>
          <p:cNvPr id="8" name="TextBox 7"/>
          <p:cNvSpPr txBox="1"/>
          <p:nvPr/>
        </p:nvSpPr>
        <p:spPr>
          <a:xfrm>
            <a:off x="223046" y="1598568"/>
            <a:ext cx="10179261"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1</a:t>
            </a:r>
            <a:r>
              <a:rPr lang="en-US" sz="1400" dirty="0" smtClean="0"/>
              <a:t>. To get the Minotaur to have two distinctive moves, a timer had to be implemented so that </a:t>
            </a:r>
          </a:p>
          <a:p>
            <a:pPr marL="342900" marR="0" lvl="0" indent="-342900" defTabSz="914400" eaLnBrk="1" fontAlgn="auto" latinLnBrk="0" hangingPunct="1">
              <a:lnSpc>
                <a:spcPct val="100000"/>
              </a:lnSpc>
              <a:spcBef>
                <a:spcPts val="0"/>
              </a:spcBef>
              <a:spcAft>
                <a:spcPts val="0"/>
              </a:spcAft>
              <a:buClrTx/>
              <a:buSzTx/>
              <a:buFontTx/>
              <a:buNone/>
              <a:tabLst/>
              <a:defRPr/>
            </a:pPr>
            <a:r>
              <a:rPr lang="en-US" sz="1400" dirty="0"/>
              <a:t>t</a:t>
            </a:r>
            <a:r>
              <a:rPr lang="en-US" sz="1400" dirty="0" smtClean="0"/>
              <a:t>he canvas could draw Minotaur, before it moves again. This is done with the code shown below. </a:t>
            </a:r>
            <a:r>
              <a:rPr lang="en-US" sz="1400" dirty="0" err="1" smtClean="0"/>
              <a:t>moveMin</a:t>
            </a:r>
            <a:r>
              <a:rPr lang="en-US" sz="1400" dirty="0" smtClean="0"/>
              <a:t>() is called after a Theseus move.</a:t>
            </a:r>
            <a:endParaRPr lang="en-US" sz="1400" dirty="0"/>
          </a:p>
        </p:txBody>
      </p:sp>
      <p:pic>
        <p:nvPicPr>
          <p:cNvPr id="5" name="Picture 4"/>
          <p:cNvPicPr>
            <a:picLocks noChangeAspect="1"/>
          </p:cNvPicPr>
          <p:nvPr/>
        </p:nvPicPr>
        <p:blipFill>
          <a:blip r:embed="rId2"/>
          <a:stretch>
            <a:fillRect/>
          </a:stretch>
        </p:blipFill>
        <p:spPr>
          <a:xfrm>
            <a:off x="223046" y="2121788"/>
            <a:ext cx="3741199" cy="2339458"/>
          </a:xfrm>
          <a:prstGeom prst="rect">
            <a:avLst/>
          </a:prstGeom>
        </p:spPr>
      </p:pic>
      <p:pic>
        <p:nvPicPr>
          <p:cNvPr id="7" name="Picture 6"/>
          <p:cNvPicPr>
            <a:picLocks noChangeAspect="1"/>
          </p:cNvPicPr>
          <p:nvPr/>
        </p:nvPicPr>
        <p:blipFill>
          <a:blip r:embed="rId3"/>
          <a:stretch>
            <a:fillRect/>
          </a:stretch>
        </p:blipFill>
        <p:spPr>
          <a:xfrm>
            <a:off x="5847907" y="3752261"/>
            <a:ext cx="2064134" cy="708985"/>
          </a:xfrm>
          <a:prstGeom prst="rect">
            <a:avLst/>
          </a:prstGeom>
        </p:spPr>
      </p:pic>
      <p:sp>
        <p:nvSpPr>
          <p:cNvPr id="9" name="TextBox 8"/>
          <p:cNvSpPr txBox="1"/>
          <p:nvPr/>
        </p:nvSpPr>
        <p:spPr>
          <a:xfrm>
            <a:off x="5847907" y="3413051"/>
            <a:ext cx="3263137" cy="307777"/>
          </a:xfrm>
          <a:prstGeom prst="rect">
            <a:avLst/>
          </a:prstGeom>
          <a:noFill/>
        </p:spPr>
        <p:txBody>
          <a:bodyPr wrap="none" rtlCol="0">
            <a:spAutoFit/>
          </a:bodyPr>
          <a:lstStyle/>
          <a:p>
            <a:r>
              <a:rPr lang="en-US" sz="1400" dirty="0" smtClean="0"/>
              <a:t>2. This is the </a:t>
            </a:r>
            <a:r>
              <a:rPr lang="en-US" sz="1400" dirty="0" err="1" smtClean="0"/>
              <a:t>viewModel</a:t>
            </a:r>
            <a:r>
              <a:rPr lang="en-US" sz="1400" dirty="0" smtClean="0"/>
              <a:t> (Controller) code</a:t>
            </a:r>
            <a:endParaRPr lang="en-US" sz="1400" dirty="0"/>
          </a:p>
        </p:txBody>
      </p:sp>
    </p:spTree>
    <p:extLst>
      <p:ext uri="{BB962C8B-B14F-4D97-AF65-F5344CB8AC3E}">
        <p14:creationId xmlns:p14="http://schemas.microsoft.com/office/powerpoint/2010/main" val="15650011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#1-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Minotaur has two distinct moves</a:t>
            </a:r>
          </a:p>
          <a:p>
            <a:r>
              <a:rPr lang="en-US" dirty="0" smtClean="0"/>
              <a:t>1/1</a:t>
            </a:r>
            <a:endParaRPr lang="en-US" dirty="0"/>
          </a:p>
        </p:txBody>
      </p:sp>
    </p:spTree>
    <p:extLst>
      <p:ext uri="{BB962C8B-B14F-4D97-AF65-F5344CB8AC3E}">
        <p14:creationId xmlns:p14="http://schemas.microsoft.com/office/powerpoint/2010/main" val="595325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#1- 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Load Button opens up a fragment that gives the user 3 different level options. This then loads the default level data for the view to display.</a:t>
            </a:r>
          </a:p>
          <a:p>
            <a:r>
              <a:rPr lang="en-US" dirty="0" smtClean="0"/>
              <a:t>1/1</a:t>
            </a:r>
            <a:endParaRPr lang="en-US" dirty="0"/>
          </a:p>
        </p:txBody>
      </p:sp>
    </p:spTree>
    <p:extLst>
      <p:ext uri="{BB962C8B-B14F-4D97-AF65-F5344CB8AC3E}">
        <p14:creationId xmlns:p14="http://schemas.microsoft.com/office/powerpoint/2010/main" val="20040510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a:t>
            </a:r>
            <a:r>
              <a:rPr lang="en-US" dirty="0" smtClean="0"/>
              <a:t>#2</a:t>
            </a:r>
            <a:endParaRPr lang="en-US" dirty="0"/>
          </a:p>
        </p:txBody>
      </p:sp>
      <p:sp>
        <p:nvSpPr>
          <p:cNvPr id="3" name="Content Placeholder 2"/>
          <p:cNvSpPr>
            <a:spLocks noGrp="1"/>
          </p:cNvSpPr>
          <p:nvPr>
            <p:ph idx="1"/>
          </p:nvPr>
        </p:nvSpPr>
        <p:spPr>
          <a:xfrm>
            <a:off x="1265275" y="2184941"/>
            <a:ext cx="9590568" cy="2578445"/>
          </a:xfrm>
        </p:spPr>
        <p:txBody>
          <a:bodyPr>
            <a:normAutofit/>
          </a:bodyPr>
          <a:lstStyle/>
          <a:p>
            <a:r>
              <a:rPr lang="en-US" sz="4000" dirty="0" smtClean="0"/>
              <a:t>Display Level Name</a:t>
            </a:r>
            <a:endParaRPr lang="en-US" sz="4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883" y="2998381"/>
            <a:ext cx="1931863" cy="35300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869" y="3030278"/>
            <a:ext cx="1896950" cy="3466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942" y="3073647"/>
            <a:ext cx="1890672" cy="3454743"/>
          </a:xfrm>
          <a:prstGeom prst="rect">
            <a:avLst/>
          </a:prstGeom>
        </p:spPr>
      </p:pic>
      <p:sp>
        <p:nvSpPr>
          <p:cNvPr id="7" name="Rectangle 6"/>
          <p:cNvSpPr/>
          <p:nvPr/>
        </p:nvSpPr>
        <p:spPr>
          <a:xfrm>
            <a:off x="3146323" y="3583172"/>
            <a:ext cx="734562" cy="265814"/>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25997" y="3583172"/>
            <a:ext cx="734562" cy="265814"/>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39997" y="3583172"/>
            <a:ext cx="734562" cy="265814"/>
          </a:xfrm>
          <a:prstGeom prst="rect">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4603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#1 - Video</a:t>
            </a:r>
            <a:endParaRPr lang="en-US" dirty="0"/>
          </a:p>
        </p:txBody>
      </p:sp>
      <p:sp>
        <p:nvSpPr>
          <p:cNvPr id="3" name="Content Placeholder 2"/>
          <p:cNvSpPr>
            <a:spLocks noGrp="1"/>
          </p:cNvSpPr>
          <p:nvPr>
            <p:ph idx="1"/>
          </p:nvPr>
        </p:nvSpPr>
        <p:spPr>
          <a:xfrm>
            <a:off x="223660" y="2280694"/>
            <a:ext cx="3360367" cy="1185520"/>
          </a:xfrm>
        </p:spPr>
        <p:txBody>
          <a:bodyPr>
            <a:normAutofit/>
          </a:bodyPr>
          <a:lstStyle/>
          <a:p>
            <a:r>
              <a:rPr lang="en-US" sz="3200" dirty="0" smtClean="0"/>
              <a:t>Video Of Feature</a:t>
            </a:r>
          </a:p>
          <a:p>
            <a:r>
              <a:rPr lang="en-US" dirty="0" smtClean="0"/>
              <a:t>Different level names</a:t>
            </a:r>
            <a:endParaRPr lang="en-US" dirty="0"/>
          </a:p>
        </p:txBody>
      </p:sp>
      <p:pic>
        <p:nvPicPr>
          <p:cNvPr id="5" name="Loa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9570" y="2301959"/>
            <a:ext cx="2424998" cy="4311108"/>
          </a:xfrm>
          <a:prstGeom prst="rect">
            <a:avLst/>
          </a:prstGeom>
        </p:spPr>
      </p:pic>
    </p:spTree>
    <p:extLst>
      <p:ext uri="{BB962C8B-B14F-4D97-AF65-F5344CB8AC3E}">
        <p14:creationId xmlns:p14="http://schemas.microsoft.com/office/powerpoint/2010/main" val="1230862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2932"/>
            <a:ext cx="7729728" cy="1188720"/>
          </a:xfrm>
        </p:spPr>
        <p:txBody>
          <a:bodyPr/>
          <a:lstStyle/>
          <a:p>
            <a:r>
              <a:rPr lang="en-US" dirty="0" smtClean="0"/>
              <a:t>Could Have Feature </a:t>
            </a:r>
            <a:r>
              <a:rPr lang="en-US" dirty="0" smtClean="0"/>
              <a:t>#2- </a:t>
            </a:r>
            <a:r>
              <a:rPr lang="en-US" dirty="0" smtClean="0"/>
              <a:t>code example</a:t>
            </a:r>
            <a:endParaRPr lang="en-US" dirty="0"/>
          </a:p>
        </p:txBody>
      </p:sp>
      <p:sp>
        <p:nvSpPr>
          <p:cNvPr id="8" name="TextBox 7"/>
          <p:cNvSpPr txBox="1"/>
          <p:nvPr/>
        </p:nvSpPr>
        <p:spPr>
          <a:xfrm>
            <a:off x="223046" y="1598568"/>
            <a:ext cx="9135129" cy="523220"/>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sz="1400" dirty="0" smtClean="0"/>
              <a:t>In the </a:t>
            </a:r>
            <a:r>
              <a:rPr lang="en-US" sz="1400" dirty="0" err="1" smtClean="0"/>
              <a:t>onCreate</a:t>
            </a:r>
            <a:r>
              <a:rPr lang="en-US" sz="1400" dirty="0" smtClean="0"/>
              <a:t> of the </a:t>
            </a:r>
            <a:r>
              <a:rPr lang="en-US" sz="1400" dirty="0" err="1" smtClean="0"/>
              <a:t>GameCustomActivity</a:t>
            </a:r>
            <a:r>
              <a:rPr lang="en-US" sz="1400" dirty="0" smtClean="0"/>
              <a:t> I grab the intent, which contains the name of the maze as an extra string.</a:t>
            </a:r>
            <a:r>
              <a:rPr lang="en-US" sz="1400" dirty="0"/>
              <a:t/>
            </a:r>
            <a:br>
              <a:rPr lang="en-US" sz="1400" dirty="0"/>
            </a:br>
            <a:r>
              <a:rPr lang="en-US" sz="1400" dirty="0" smtClean="0"/>
              <a:t>This then sets the </a:t>
            </a:r>
            <a:r>
              <a:rPr lang="en-US" sz="1400" dirty="0" err="1" smtClean="0"/>
              <a:t>textView</a:t>
            </a:r>
            <a:r>
              <a:rPr lang="en-US" sz="1400" dirty="0" smtClean="0"/>
              <a:t> on the view to that string</a:t>
            </a:r>
            <a:endParaRPr lang="en-US" sz="1400" dirty="0" smtClean="0"/>
          </a:p>
        </p:txBody>
      </p:sp>
      <p:sp>
        <p:nvSpPr>
          <p:cNvPr id="9" name="TextBox 8"/>
          <p:cNvSpPr txBox="1"/>
          <p:nvPr/>
        </p:nvSpPr>
        <p:spPr>
          <a:xfrm>
            <a:off x="223046" y="3736434"/>
            <a:ext cx="7636834" cy="307777"/>
          </a:xfrm>
          <a:prstGeom prst="rect">
            <a:avLst/>
          </a:prstGeom>
          <a:noFill/>
        </p:spPr>
        <p:txBody>
          <a:bodyPr wrap="none" rtlCol="0">
            <a:spAutoFit/>
          </a:bodyPr>
          <a:lstStyle/>
          <a:p>
            <a:r>
              <a:rPr lang="en-US" sz="1400" dirty="0" smtClean="0"/>
              <a:t>2. This is the </a:t>
            </a:r>
            <a:r>
              <a:rPr lang="en-US" sz="1400" dirty="0" smtClean="0"/>
              <a:t>fragment that sends the maze nam</a:t>
            </a:r>
            <a:r>
              <a:rPr lang="en-US" sz="1400" dirty="0" smtClean="0"/>
              <a:t>e to the intent for the </a:t>
            </a:r>
            <a:r>
              <a:rPr lang="en-US" sz="1400" dirty="0" err="1" smtClean="0"/>
              <a:t>GameCustomActivity</a:t>
            </a:r>
            <a:r>
              <a:rPr lang="en-US" sz="1400" dirty="0" smtClean="0"/>
              <a:t> to achieve</a:t>
            </a:r>
            <a:endParaRPr lang="en-US" sz="1400" dirty="0"/>
          </a:p>
        </p:txBody>
      </p:sp>
      <p:pic>
        <p:nvPicPr>
          <p:cNvPr id="3" name="Picture 2"/>
          <p:cNvPicPr>
            <a:picLocks noChangeAspect="1"/>
          </p:cNvPicPr>
          <p:nvPr/>
        </p:nvPicPr>
        <p:blipFill>
          <a:blip r:embed="rId2"/>
          <a:stretch>
            <a:fillRect/>
          </a:stretch>
        </p:blipFill>
        <p:spPr>
          <a:xfrm>
            <a:off x="322669" y="2336232"/>
            <a:ext cx="4206801" cy="859543"/>
          </a:xfrm>
          <a:prstGeom prst="rect">
            <a:avLst/>
          </a:prstGeom>
        </p:spPr>
      </p:pic>
      <p:pic>
        <p:nvPicPr>
          <p:cNvPr id="4" name="Picture 3"/>
          <p:cNvPicPr>
            <a:picLocks noChangeAspect="1"/>
          </p:cNvPicPr>
          <p:nvPr/>
        </p:nvPicPr>
        <p:blipFill>
          <a:blip r:embed="rId3"/>
          <a:stretch>
            <a:fillRect/>
          </a:stretch>
        </p:blipFill>
        <p:spPr>
          <a:xfrm>
            <a:off x="322669" y="4044211"/>
            <a:ext cx="5578106" cy="2608164"/>
          </a:xfrm>
          <a:prstGeom prst="rect">
            <a:avLst/>
          </a:prstGeom>
        </p:spPr>
      </p:pic>
    </p:spTree>
    <p:extLst>
      <p:ext uri="{BB962C8B-B14F-4D97-AF65-F5344CB8AC3E}">
        <p14:creationId xmlns:p14="http://schemas.microsoft.com/office/powerpoint/2010/main" val="684624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Have Feature </a:t>
            </a:r>
            <a:r>
              <a:rPr lang="en-US" dirty="0" smtClean="0"/>
              <a:t>#2- </a:t>
            </a:r>
            <a:r>
              <a:rPr lang="en-US" dirty="0" smtClean="0"/>
              <a:t>expected mark</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The level name is displayed</a:t>
            </a:r>
            <a:endParaRPr lang="en-US" dirty="0" smtClean="0"/>
          </a:p>
          <a:p>
            <a:r>
              <a:rPr lang="en-US" dirty="0" smtClean="0"/>
              <a:t>1/1</a:t>
            </a:r>
            <a:endParaRPr lang="en-US" dirty="0"/>
          </a:p>
        </p:txBody>
      </p:sp>
    </p:spTree>
    <p:extLst>
      <p:ext uri="{BB962C8B-B14F-4D97-AF65-F5344CB8AC3E}">
        <p14:creationId xmlns:p14="http://schemas.microsoft.com/office/powerpoint/2010/main" val="2718178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My Controller and View With Jacob's Model</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90655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Jacob’s Model</a:t>
            </a:r>
            <a:endParaRPr lang="en-US" dirty="0"/>
          </a:p>
        </p:txBody>
      </p:sp>
      <p:sp>
        <p:nvSpPr>
          <p:cNvPr id="3" name="Content Placeholder 2"/>
          <p:cNvSpPr>
            <a:spLocks noGrp="1"/>
          </p:cNvSpPr>
          <p:nvPr>
            <p:ph idx="1"/>
          </p:nvPr>
        </p:nvSpPr>
        <p:spPr/>
        <p:txBody>
          <a:bodyPr/>
          <a:lstStyle/>
          <a:p>
            <a:r>
              <a:rPr lang="en-US" dirty="0" smtClean="0"/>
              <a:t>Jacob’s model followed the interfaces that I did but had a couple of different </a:t>
            </a:r>
            <a:r>
              <a:rPr lang="en-US" dirty="0" smtClean="0"/>
              <a:t>names for some of the classes.</a:t>
            </a:r>
            <a:endParaRPr lang="en-US" dirty="0" smtClean="0"/>
          </a:p>
          <a:p>
            <a:pPr lvl="2"/>
            <a:r>
              <a:rPr lang="en-US" dirty="0" smtClean="0"/>
              <a:t>My Pointer = his </a:t>
            </a:r>
            <a:r>
              <a:rPr lang="en-US" dirty="0" err="1" smtClean="0"/>
              <a:t>PointImpl</a:t>
            </a:r>
            <a:endParaRPr lang="en-US" dirty="0" smtClean="0"/>
          </a:p>
          <a:p>
            <a:pPr lvl="2"/>
            <a:r>
              <a:rPr lang="en-US" dirty="0" smtClean="0"/>
              <a:t>My Part = his Actor</a:t>
            </a:r>
          </a:p>
          <a:p>
            <a:pPr lvl="2"/>
            <a:r>
              <a:rPr lang="en-US" dirty="0" smtClean="0"/>
              <a:t>He also used a cell class that helped to create the level but it had different functionality so I had to also import his cell class so that his model would work.</a:t>
            </a:r>
            <a:endParaRPr lang="en-US" dirty="0"/>
          </a:p>
        </p:txBody>
      </p:sp>
    </p:spTree>
    <p:extLst>
      <p:ext uri="{BB962C8B-B14F-4D97-AF65-F5344CB8AC3E}">
        <p14:creationId xmlns:p14="http://schemas.microsoft.com/office/powerpoint/2010/main" val="11978302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Jacob’s Model</a:t>
            </a:r>
            <a:endParaRPr lang="en-US" dirty="0"/>
          </a:p>
        </p:txBody>
      </p:sp>
      <p:sp>
        <p:nvSpPr>
          <p:cNvPr id="3" name="Content Placeholder 2"/>
          <p:cNvSpPr>
            <a:spLocks noGrp="1"/>
          </p:cNvSpPr>
          <p:nvPr>
            <p:ph idx="1"/>
          </p:nvPr>
        </p:nvSpPr>
        <p:spPr/>
        <p:txBody>
          <a:bodyPr>
            <a:normAutofit lnSpcReduction="10000"/>
          </a:bodyPr>
          <a:lstStyle/>
          <a:p>
            <a:r>
              <a:rPr lang="en-US" dirty="0" smtClean="0"/>
              <a:t>To get Jacob’s model working with my view all I had to do was subclass my </a:t>
            </a:r>
            <a:r>
              <a:rPr lang="en-US" dirty="0" err="1" smtClean="0"/>
              <a:t>viewModel</a:t>
            </a:r>
            <a:r>
              <a:rPr lang="en-US" dirty="0" smtClean="0"/>
              <a:t>(controller) so that it referenced </a:t>
            </a:r>
            <a:r>
              <a:rPr lang="en-US" dirty="0" err="1" smtClean="0"/>
              <a:t>JakesGame</a:t>
            </a:r>
            <a:r>
              <a:rPr lang="en-US" dirty="0" smtClean="0"/>
              <a:t> instead of my </a:t>
            </a:r>
            <a:r>
              <a:rPr lang="en-US" dirty="0" err="1" smtClean="0"/>
              <a:t>GameModel</a:t>
            </a:r>
            <a:r>
              <a:rPr lang="en-US" dirty="0" smtClean="0"/>
              <a:t>. </a:t>
            </a:r>
          </a:p>
          <a:p>
            <a:endParaRPr lang="en-US" dirty="0"/>
          </a:p>
          <a:p>
            <a:endParaRPr lang="en-US" dirty="0" smtClean="0"/>
          </a:p>
          <a:p>
            <a:endParaRPr lang="en-US" dirty="0"/>
          </a:p>
          <a:p>
            <a:endParaRPr lang="en-US" dirty="0" smtClean="0"/>
          </a:p>
          <a:p>
            <a:r>
              <a:rPr lang="en-US" dirty="0" smtClean="0"/>
              <a:t>It was this easy as he had the same interfaces so therefore all the public methods where called the same</a:t>
            </a:r>
            <a:endParaRPr lang="en-US" dirty="0"/>
          </a:p>
        </p:txBody>
      </p:sp>
      <p:pic>
        <p:nvPicPr>
          <p:cNvPr id="4" name="Picture 3"/>
          <p:cNvPicPr>
            <a:picLocks noChangeAspect="1"/>
          </p:cNvPicPr>
          <p:nvPr/>
        </p:nvPicPr>
        <p:blipFill>
          <a:blip r:embed="rId2"/>
          <a:stretch>
            <a:fillRect/>
          </a:stretch>
        </p:blipFill>
        <p:spPr>
          <a:xfrm>
            <a:off x="4032693" y="3369885"/>
            <a:ext cx="4318000" cy="1638300"/>
          </a:xfrm>
          <a:prstGeom prst="rect">
            <a:avLst/>
          </a:prstGeom>
        </p:spPr>
      </p:pic>
    </p:spTree>
    <p:extLst>
      <p:ext uri="{BB962C8B-B14F-4D97-AF65-F5344CB8AC3E}">
        <p14:creationId xmlns:p14="http://schemas.microsoft.com/office/powerpoint/2010/main" val="15101027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Jacob’s Model</a:t>
            </a:r>
            <a:endParaRPr lang="en-US" dirty="0"/>
          </a:p>
        </p:txBody>
      </p:sp>
      <p:sp>
        <p:nvSpPr>
          <p:cNvPr id="3" name="Content Placeholder 2"/>
          <p:cNvSpPr>
            <a:spLocks noGrp="1"/>
          </p:cNvSpPr>
          <p:nvPr>
            <p:ph idx="1"/>
          </p:nvPr>
        </p:nvSpPr>
        <p:spPr/>
        <p:txBody>
          <a:bodyPr>
            <a:normAutofit/>
          </a:bodyPr>
          <a:lstStyle/>
          <a:p>
            <a:r>
              <a:rPr lang="en-US" dirty="0" smtClean="0"/>
              <a:t>In my view I just need to change which view model I instantiate</a:t>
            </a:r>
            <a:endParaRPr lang="en-US" dirty="0"/>
          </a:p>
        </p:txBody>
      </p:sp>
      <p:pic>
        <p:nvPicPr>
          <p:cNvPr id="5" name="Picture 4"/>
          <p:cNvPicPr>
            <a:picLocks noChangeAspect="1"/>
          </p:cNvPicPr>
          <p:nvPr/>
        </p:nvPicPr>
        <p:blipFill>
          <a:blip r:embed="rId2"/>
          <a:stretch>
            <a:fillRect/>
          </a:stretch>
        </p:blipFill>
        <p:spPr>
          <a:xfrm>
            <a:off x="1779772" y="3155655"/>
            <a:ext cx="8483600" cy="1333500"/>
          </a:xfrm>
          <a:prstGeom prst="rect">
            <a:avLst/>
          </a:prstGeom>
        </p:spPr>
      </p:pic>
    </p:spTree>
    <p:extLst>
      <p:ext uri="{BB962C8B-B14F-4D97-AF65-F5344CB8AC3E}">
        <p14:creationId xmlns:p14="http://schemas.microsoft.com/office/powerpoint/2010/main" val="19494811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Jacob’s Model</a:t>
            </a:r>
            <a:endParaRPr lang="en-US" dirty="0"/>
          </a:p>
        </p:txBody>
      </p:sp>
      <p:pic>
        <p:nvPicPr>
          <p:cNvPr id="6" name="Maze 3 Move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35654" y="2259814"/>
            <a:ext cx="2520691" cy="4481228"/>
          </a:xfrm>
          <a:prstGeom prst="rect">
            <a:avLst/>
          </a:prstGeom>
        </p:spPr>
      </p:pic>
    </p:spTree>
    <p:extLst>
      <p:ext uri="{BB962C8B-B14F-4D97-AF65-F5344CB8AC3E}">
        <p14:creationId xmlns:p14="http://schemas.microsoft.com/office/powerpoint/2010/main" val="1850409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Jacobs Model</a:t>
            </a:r>
            <a:endParaRPr lang="en-US" dirty="0"/>
          </a:p>
        </p:txBody>
      </p:sp>
      <p:sp>
        <p:nvSpPr>
          <p:cNvPr id="3" name="Content Placeholder 2"/>
          <p:cNvSpPr>
            <a:spLocks noGrp="1"/>
          </p:cNvSpPr>
          <p:nvPr>
            <p:ph idx="1"/>
          </p:nvPr>
        </p:nvSpPr>
        <p:spPr/>
        <p:txBody>
          <a:bodyPr>
            <a:normAutofit/>
          </a:bodyPr>
          <a:lstStyle/>
          <a:p>
            <a:pPr marL="0" indent="0">
              <a:buNone/>
            </a:pPr>
            <a:r>
              <a:rPr lang="en-US" sz="3200" i="0" dirty="0" smtClean="0">
                <a:latin typeface="+mj-lt"/>
              </a:rPr>
              <a:t>Expected mark</a:t>
            </a:r>
          </a:p>
          <a:p>
            <a:r>
              <a:rPr lang="en-US" dirty="0" smtClean="0"/>
              <a:t>I got Jacobs model working with my controller and view with little trouble. All the functionality works correctly</a:t>
            </a:r>
          </a:p>
          <a:p>
            <a:r>
              <a:rPr lang="en-US" dirty="0" smtClean="0"/>
              <a:t>10/10 (10%)</a:t>
            </a:r>
            <a:endParaRPr lang="en-US" dirty="0"/>
          </a:p>
        </p:txBody>
      </p:sp>
    </p:spTree>
    <p:extLst>
      <p:ext uri="{BB962C8B-B14F-4D97-AF65-F5344CB8AC3E}">
        <p14:creationId xmlns:p14="http://schemas.microsoft.com/office/powerpoint/2010/main" val="1752423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feature #2</a:t>
            </a:r>
            <a:endParaRPr lang="en-US" dirty="0"/>
          </a:p>
        </p:txBody>
      </p:sp>
      <p:sp>
        <p:nvSpPr>
          <p:cNvPr id="3" name="Content Placeholder 2"/>
          <p:cNvSpPr>
            <a:spLocks noGrp="1"/>
          </p:cNvSpPr>
          <p:nvPr>
            <p:ph idx="1"/>
          </p:nvPr>
        </p:nvSpPr>
        <p:spPr>
          <a:xfrm>
            <a:off x="3659071" y="2184942"/>
            <a:ext cx="4873857" cy="620163"/>
          </a:xfrm>
        </p:spPr>
        <p:txBody>
          <a:bodyPr>
            <a:normAutofit/>
          </a:bodyPr>
          <a:lstStyle/>
          <a:p>
            <a:r>
              <a:rPr lang="en-US" sz="3200" dirty="0" smtClean="0"/>
              <a:t>Button for Saving Level</a:t>
            </a:r>
            <a:endParaRPr lang="en-US" sz="3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4198"/>
          <a:stretch/>
        </p:blipFill>
        <p:spPr>
          <a:xfrm>
            <a:off x="4610892" y="3737741"/>
            <a:ext cx="2970213" cy="1943100"/>
          </a:xfrm>
          <a:prstGeom prst="rect">
            <a:avLst/>
          </a:prstGeom>
        </p:spPr>
      </p:pic>
      <p:sp>
        <p:nvSpPr>
          <p:cNvPr id="5" name="Oval 4"/>
          <p:cNvSpPr/>
          <p:nvPr/>
        </p:nvSpPr>
        <p:spPr>
          <a:xfrm>
            <a:off x="6525329" y="4709291"/>
            <a:ext cx="968425" cy="725214"/>
          </a:xfrm>
          <a:prstGeom prst="ellipse">
            <a:avLst/>
          </a:prstGeom>
          <a:solidFill>
            <a:srgbClr val="FFFF00">
              <a:alpha val="29804"/>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614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Theory #1</a:t>
            </a:r>
            <a:endParaRPr lang="en-US" dirty="0"/>
          </a:p>
        </p:txBody>
      </p:sp>
      <p:sp>
        <p:nvSpPr>
          <p:cNvPr id="4" name="Subtitle 3"/>
          <p:cNvSpPr>
            <a:spLocks noGrp="1"/>
          </p:cNvSpPr>
          <p:nvPr>
            <p:ph type="subTitle" idx="1"/>
          </p:nvPr>
        </p:nvSpPr>
        <p:spPr/>
        <p:txBody>
          <a:bodyPr/>
          <a:lstStyle/>
          <a:p>
            <a:r>
              <a:rPr lang="en-NZ" dirty="0" smtClean="0"/>
              <a:t>Produce and execute testing strategies at the systems level using a unit testing framework</a:t>
            </a:r>
            <a:endParaRPr lang="en-US" dirty="0"/>
          </a:p>
        </p:txBody>
      </p:sp>
    </p:spTree>
    <p:extLst>
      <p:ext uri="{BB962C8B-B14F-4D97-AF65-F5344CB8AC3E}">
        <p14:creationId xmlns:p14="http://schemas.microsoft.com/office/powerpoint/2010/main" val="2271156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the Theory</a:t>
            </a:r>
            <a:endParaRPr lang="en-US" dirty="0"/>
          </a:p>
        </p:txBody>
      </p:sp>
      <p:sp>
        <p:nvSpPr>
          <p:cNvPr id="3" name="Content Placeholder 2"/>
          <p:cNvSpPr>
            <a:spLocks noGrp="1"/>
          </p:cNvSpPr>
          <p:nvPr>
            <p:ph idx="1"/>
          </p:nvPr>
        </p:nvSpPr>
        <p:spPr/>
        <p:txBody>
          <a:bodyPr/>
          <a:lstStyle/>
          <a:p>
            <a:r>
              <a:rPr lang="en-US" dirty="0"/>
              <a:t>Writing unit tests before you write the code is recommended as it makes you think through exactly what you want to do. A unit test is a method that invokes methods in the system under test and verifies the results. A unit test is usually written by a developer, who ideally writes the test either shortly before or not long after the code under test is written.</a:t>
            </a:r>
          </a:p>
        </p:txBody>
      </p:sp>
    </p:spTree>
    <p:extLst>
      <p:ext uri="{BB962C8B-B14F-4D97-AF65-F5344CB8AC3E}">
        <p14:creationId xmlns:p14="http://schemas.microsoft.com/office/powerpoint/2010/main" val="13728666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Credible Reference</a:t>
            </a:r>
            <a:endParaRPr lang="en-US" dirty="0"/>
          </a:p>
        </p:txBody>
      </p:sp>
      <p:sp>
        <p:nvSpPr>
          <p:cNvPr id="3" name="Content Placeholder 2"/>
          <p:cNvSpPr>
            <a:spLocks noGrp="1"/>
          </p:cNvSpPr>
          <p:nvPr>
            <p:ph idx="1"/>
          </p:nvPr>
        </p:nvSpPr>
        <p:spPr/>
        <p:txBody>
          <a:bodyPr/>
          <a:lstStyle/>
          <a:p>
            <a:r>
              <a:rPr lang="en-US" u="sng" dirty="0">
                <a:hlinkClick r:id="rId2"/>
              </a:rPr>
              <a:t>https://</a:t>
            </a:r>
            <a:r>
              <a:rPr lang="en-US" u="sng" dirty="0" smtClean="0">
                <a:hlinkClick r:id="rId2"/>
              </a:rPr>
              <a:t>msdn.microsoft.com/en-us/library/jj159340.aspx</a:t>
            </a:r>
            <a:r>
              <a:rPr lang="en-US" u="sng" dirty="0" smtClean="0"/>
              <a:t> </a:t>
            </a:r>
          </a:p>
          <a:p>
            <a:r>
              <a:rPr lang="en-US" dirty="0">
                <a:hlinkClick r:id="rId3"/>
              </a:rPr>
              <a:t>http://junit.org/junit4</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105217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have  done</a:t>
            </a:r>
            <a:endParaRPr lang="en-US" dirty="0"/>
          </a:p>
        </p:txBody>
      </p:sp>
      <p:pic>
        <p:nvPicPr>
          <p:cNvPr id="4" name="Picture 3"/>
          <p:cNvPicPr>
            <a:picLocks noChangeAspect="1"/>
          </p:cNvPicPr>
          <p:nvPr/>
        </p:nvPicPr>
        <p:blipFill>
          <a:blip r:embed="rId2"/>
          <a:stretch>
            <a:fillRect/>
          </a:stretch>
        </p:blipFill>
        <p:spPr>
          <a:xfrm>
            <a:off x="172659" y="1137683"/>
            <a:ext cx="3942029" cy="5295014"/>
          </a:xfrm>
          <a:prstGeom prst="rect">
            <a:avLst/>
          </a:prstGeom>
        </p:spPr>
      </p:pic>
      <p:pic>
        <p:nvPicPr>
          <p:cNvPr id="5" name="Picture 4"/>
          <p:cNvPicPr>
            <a:picLocks noChangeAspect="1"/>
          </p:cNvPicPr>
          <p:nvPr/>
        </p:nvPicPr>
        <p:blipFill>
          <a:blip r:embed="rId3"/>
          <a:stretch>
            <a:fillRect/>
          </a:stretch>
        </p:blipFill>
        <p:spPr>
          <a:xfrm>
            <a:off x="4692060" y="2283489"/>
            <a:ext cx="2997100" cy="3787702"/>
          </a:xfrm>
          <a:prstGeom prst="rect">
            <a:avLst/>
          </a:prstGeom>
        </p:spPr>
      </p:pic>
      <p:sp>
        <p:nvSpPr>
          <p:cNvPr id="7" name="TextBox 6"/>
          <p:cNvSpPr txBox="1"/>
          <p:nvPr/>
        </p:nvSpPr>
        <p:spPr>
          <a:xfrm>
            <a:off x="8392561" y="2654871"/>
            <a:ext cx="3136605" cy="2308324"/>
          </a:xfrm>
          <a:prstGeom prst="rect">
            <a:avLst/>
          </a:prstGeom>
          <a:noFill/>
        </p:spPr>
        <p:txBody>
          <a:bodyPr wrap="square" rtlCol="0">
            <a:spAutoFit/>
          </a:bodyPr>
          <a:lstStyle/>
          <a:p>
            <a:r>
              <a:rPr lang="en-US" dirty="0"/>
              <a:t>Unit testing was the quickest way to test the model without creating the view. </a:t>
            </a:r>
          </a:p>
          <a:p>
            <a:r>
              <a:rPr lang="en-US" dirty="0"/>
              <a:t/>
            </a:r>
            <a:br>
              <a:rPr lang="en-US" dirty="0"/>
            </a:br>
            <a:r>
              <a:rPr lang="en-US" dirty="0"/>
              <a:t>I used unit tests to test things like player movement and </a:t>
            </a:r>
            <a:r>
              <a:rPr lang="en-US" dirty="0" smtClean="0"/>
              <a:t>level creation</a:t>
            </a:r>
            <a:r>
              <a:rPr lang="en-US" dirty="0"/>
              <a:t/>
            </a:r>
            <a:br>
              <a:rPr lang="en-US" dirty="0"/>
            </a:br>
            <a:endParaRPr lang="en-US" dirty="0"/>
          </a:p>
        </p:txBody>
      </p:sp>
    </p:spTree>
    <p:extLst>
      <p:ext uri="{BB962C8B-B14F-4D97-AF65-F5344CB8AC3E}">
        <p14:creationId xmlns:p14="http://schemas.microsoft.com/office/powerpoint/2010/main" val="1223994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pic>
        <p:nvPicPr>
          <p:cNvPr id="5" name="Picture 4"/>
          <p:cNvPicPr>
            <a:picLocks noChangeAspect="1"/>
          </p:cNvPicPr>
          <p:nvPr/>
        </p:nvPicPr>
        <p:blipFill>
          <a:blip r:embed="rId2"/>
          <a:stretch>
            <a:fillRect/>
          </a:stretch>
        </p:blipFill>
        <p:spPr>
          <a:xfrm>
            <a:off x="892185" y="2509282"/>
            <a:ext cx="3221489" cy="3827721"/>
          </a:xfrm>
          <a:prstGeom prst="rect">
            <a:avLst/>
          </a:prstGeom>
        </p:spPr>
      </p:pic>
      <p:sp>
        <p:nvSpPr>
          <p:cNvPr id="6" name="TextBox 5"/>
          <p:cNvSpPr txBox="1"/>
          <p:nvPr/>
        </p:nvSpPr>
        <p:spPr>
          <a:xfrm>
            <a:off x="4614531" y="3955312"/>
            <a:ext cx="429926" cy="369332"/>
          </a:xfrm>
          <a:prstGeom prst="rect">
            <a:avLst/>
          </a:prstGeom>
          <a:noFill/>
        </p:spPr>
        <p:txBody>
          <a:bodyPr wrap="none" rtlCol="0">
            <a:spAutoFit/>
          </a:bodyPr>
          <a:lstStyle/>
          <a:p>
            <a:r>
              <a:rPr lang="en-US" dirty="0" smtClean="0"/>
              <a:t>VS</a:t>
            </a:r>
            <a:endParaRPr lang="en-US" dirty="0"/>
          </a:p>
        </p:txBody>
      </p:sp>
      <p:sp>
        <p:nvSpPr>
          <p:cNvPr id="7" name="TextBox 6"/>
          <p:cNvSpPr txBox="1"/>
          <p:nvPr/>
        </p:nvSpPr>
        <p:spPr>
          <a:xfrm>
            <a:off x="5433238" y="3262815"/>
            <a:ext cx="3880883" cy="2123658"/>
          </a:xfrm>
          <a:prstGeom prst="rect">
            <a:avLst/>
          </a:prstGeom>
          <a:noFill/>
        </p:spPr>
        <p:txBody>
          <a:bodyPr wrap="square" rtlCol="0">
            <a:spAutoFit/>
          </a:bodyPr>
          <a:lstStyle/>
          <a:p>
            <a:r>
              <a:rPr lang="en-US" sz="2400" dirty="0" smtClean="0"/>
              <a:t>COMPARISON</a:t>
            </a:r>
          </a:p>
          <a:p>
            <a:r>
              <a:rPr lang="en-US" dirty="0" smtClean="0"/>
              <a:t>Another </a:t>
            </a:r>
            <a:r>
              <a:rPr lang="en-US" dirty="0"/>
              <a:t>approach would be to create the view for the model and then use debugging and lots of different values until you got something to work. This is a slow approach and definitely not as good as unit testing.</a:t>
            </a:r>
          </a:p>
        </p:txBody>
      </p:sp>
    </p:spTree>
    <p:extLst>
      <p:ext uri="{BB962C8B-B14F-4D97-AF65-F5344CB8AC3E}">
        <p14:creationId xmlns:p14="http://schemas.microsoft.com/office/powerpoint/2010/main" val="2863837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Statement</a:t>
            </a:r>
            <a:endParaRPr lang="en-US" dirty="0"/>
          </a:p>
        </p:txBody>
      </p:sp>
      <p:sp>
        <p:nvSpPr>
          <p:cNvPr id="7" name="TextBox 6"/>
          <p:cNvSpPr txBox="1"/>
          <p:nvPr/>
        </p:nvSpPr>
        <p:spPr>
          <a:xfrm>
            <a:off x="1222745" y="3177755"/>
            <a:ext cx="3880883" cy="2954655"/>
          </a:xfrm>
          <a:prstGeom prst="rect">
            <a:avLst/>
          </a:prstGeom>
          <a:noFill/>
        </p:spPr>
        <p:txBody>
          <a:bodyPr wrap="square" rtlCol="0">
            <a:spAutoFit/>
          </a:bodyPr>
          <a:lstStyle/>
          <a:p>
            <a:r>
              <a:rPr lang="en-US" sz="2400" dirty="0" smtClean="0"/>
              <a:t>EVALUATION</a:t>
            </a:r>
          </a:p>
          <a:p>
            <a:r>
              <a:rPr lang="en-US" dirty="0"/>
              <a:t>Unit testing is a fast and efficient way to test sections of code to be sure that it does as intended. It is important to not be tempted to make one test method exercise more than one aspect of the unit's behavior. Doing so leads to tests that are difficult to read and update. It can also lead to confusion when you are interpreting a failure.</a:t>
            </a:r>
          </a:p>
        </p:txBody>
      </p:sp>
      <p:sp>
        <p:nvSpPr>
          <p:cNvPr id="8" name="TextBox 7"/>
          <p:cNvSpPr txBox="1"/>
          <p:nvPr/>
        </p:nvSpPr>
        <p:spPr>
          <a:xfrm>
            <a:off x="6276754" y="3177755"/>
            <a:ext cx="3880883" cy="2400657"/>
          </a:xfrm>
          <a:prstGeom prst="rect">
            <a:avLst/>
          </a:prstGeom>
          <a:noFill/>
        </p:spPr>
        <p:txBody>
          <a:bodyPr wrap="square" rtlCol="0">
            <a:spAutoFit/>
          </a:bodyPr>
          <a:lstStyle/>
          <a:p>
            <a:r>
              <a:rPr lang="en-US" sz="2400" dirty="0" smtClean="0"/>
              <a:t>STATEMENT</a:t>
            </a:r>
          </a:p>
          <a:p>
            <a:r>
              <a:rPr lang="en-US" dirty="0"/>
              <a:t>It would have been good to test a more wide range of possibilities to get a more extensive idea on the possibilities of the model. It would also have benefited me if I had forethought the model before starting and then being unsure on what to unit test.</a:t>
            </a:r>
          </a:p>
        </p:txBody>
      </p:sp>
    </p:spTree>
    <p:extLst>
      <p:ext uri="{BB962C8B-B14F-4D97-AF65-F5344CB8AC3E}">
        <p14:creationId xmlns:p14="http://schemas.microsoft.com/office/powerpoint/2010/main" val="2319784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Theory #2</a:t>
            </a:r>
            <a:endParaRPr lang="en-US" dirty="0"/>
          </a:p>
        </p:txBody>
      </p:sp>
      <p:sp>
        <p:nvSpPr>
          <p:cNvPr id="4" name="Subtitle 3"/>
          <p:cNvSpPr>
            <a:spLocks noGrp="1"/>
          </p:cNvSpPr>
          <p:nvPr>
            <p:ph type="subTitle" idx="1"/>
          </p:nvPr>
        </p:nvSpPr>
        <p:spPr/>
        <p:txBody>
          <a:bodyPr/>
          <a:lstStyle/>
          <a:p>
            <a:r>
              <a:rPr lang="en-NZ" dirty="0"/>
              <a:t>Code programs in the specified language using the prescribed standards.</a:t>
            </a:r>
            <a:endParaRPr lang="en-GB" dirty="0"/>
          </a:p>
        </p:txBody>
      </p:sp>
    </p:spTree>
    <p:extLst>
      <p:ext uri="{BB962C8B-B14F-4D97-AF65-F5344CB8AC3E}">
        <p14:creationId xmlns:p14="http://schemas.microsoft.com/office/powerpoint/2010/main" val="259996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57048"/>
            <a:ext cx="7729728" cy="1282262"/>
          </a:xfrm>
        </p:spPr>
        <p:txBody>
          <a:bodyPr>
            <a:normAutofit/>
          </a:bodyPr>
          <a:lstStyle/>
          <a:p>
            <a:r>
              <a:rPr lang="en-AU" dirty="0" smtClean="0"/>
              <a:t>State The Theory</a:t>
            </a:r>
            <a:endParaRPr lang="en-US" dirty="0"/>
          </a:p>
        </p:txBody>
      </p:sp>
      <p:sp>
        <p:nvSpPr>
          <p:cNvPr id="3" name="Content Placeholder 2"/>
          <p:cNvSpPr>
            <a:spLocks noGrp="1"/>
          </p:cNvSpPr>
          <p:nvPr>
            <p:ph idx="1"/>
          </p:nvPr>
        </p:nvSpPr>
        <p:spPr/>
        <p:txBody>
          <a:bodyPr/>
          <a:lstStyle/>
          <a:p>
            <a:r>
              <a:rPr lang="en-US" dirty="0" smtClean="0"/>
              <a:t>Code </a:t>
            </a:r>
            <a:r>
              <a:rPr lang="en-US" dirty="0"/>
              <a:t>conventions improve the readability of the software, allowing engineers to understand new code more quickly and thoroughly. Hardly any software is maintained for its whole life by the original </a:t>
            </a:r>
            <a:r>
              <a:rPr lang="en-US" dirty="0" smtClean="0"/>
              <a:t>author</a:t>
            </a:r>
            <a:r>
              <a:rPr lang="en-US" dirty="0"/>
              <a:t>.</a:t>
            </a:r>
          </a:p>
        </p:txBody>
      </p:sp>
    </p:spTree>
    <p:extLst>
      <p:ext uri="{BB962C8B-B14F-4D97-AF65-F5344CB8AC3E}">
        <p14:creationId xmlns:p14="http://schemas.microsoft.com/office/powerpoint/2010/main" val="13246023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Credible Reference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www.oracle.com/technetwork/java/codeconventions-150003.pdf</a:t>
            </a:r>
            <a:r>
              <a:rPr lang="en-US" dirty="0" smtClean="0"/>
              <a:t> </a:t>
            </a:r>
            <a:endParaRPr lang="en-US" dirty="0"/>
          </a:p>
        </p:txBody>
      </p:sp>
    </p:spTree>
    <p:extLst>
      <p:ext uri="{BB962C8B-B14F-4D97-AF65-F5344CB8AC3E}">
        <p14:creationId xmlns:p14="http://schemas.microsoft.com/office/powerpoint/2010/main" val="13762443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91271"/>
            <a:ext cx="7729728" cy="1188720"/>
          </a:xfrm>
        </p:spPr>
        <p:txBody>
          <a:bodyPr/>
          <a:lstStyle/>
          <a:p>
            <a:r>
              <a:rPr lang="en-US" dirty="0" smtClean="0"/>
              <a:t>What I Have Done</a:t>
            </a:r>
            <a:endParaRPr lang="en-US" dirty="0"/>
          </a:p>
        </p:txBody>
      </p:sp>
      <p:sp>
        <p:nvSpPr>
          <p:cNvPr id="4" name="TextBox 3"/>
          <p:cNvSpPr txBox="1"/>
          <p:nvPr/>
        </p:nvSpPr>
        <p:spPr>
          <a:xfrm>
            <a:off x="580267" y="2296633"/>
            <a:ext cx="3301738" cy="461665"/>
          </a:xfrm>
          <a:prstGeom prst="rect">
            <a:avLst/>
          </a:prstGeom>
          <a:noFill/>
        </p:spPr>
        <p:txBody>
          <a:bodyPr wrap="none" rtlCol="0">
            <a:spAutoFit/>
          </a:bodyPr>
          <a:lstStyle/>
          <a:p>
            <a:r>
              <a:rPr lang="en-US" sz="2400" dirty="0" smtClean="0"/>
              <a:t>Line Length </a:t>
            </a:r>
            <a:r>
              <a:rPr lang="mr-IN" sz="2400" dirty="0" smtClean="0"/>
              <a:t>–</a:t>
            </a:r>
            <a:r>
              <a:rPr lang="en-US" sz="2400" dirty="0" smtClean="0"/>
              <a:t> View Code</a:t>
            </a:r>
            <a:endParaRPr lang="en-US" sz="2400" dirty="0"/>
          </a:p>
        </p:txBody>
      </p:sp>
      <p:pic>
        <p:nvPicPr>
          <p:cNvPr id="5" name="Picture 4"/>
          <p:cNvPicPr>
            <a:picLocks noChangeAspect="1"/>
          </p:cNvPicPr>
          <p:nvPr/>
        </p:nvPicPr>
        <p:blipFill>
          <a:blip r:embed="rId2"/>
          <a:stretch>
            <a:fillRect/>
          </a:stretch>
        </p:blipFill>
        <p:spPr>
          <a:xfrm>
            <a:off x="357963" y="2758298"/>
            <a:ext cx="6299602" cy="2796806"/>
          </a:xfrm>
          <a:prstGeom prst="rect">
            <a:avLst/>
          </a:prstGeom>
        </p:spPr>
      </p:pic>
      <p:sp>
        <p:nvSpPr>
          <p:cNvPr id="6" name="Rectangle 5"/>
          <p:cNvSpPr/>
          <p:nvPr/>
        </p:nvSpPr>
        <p:spPr>
          <a:xfrm>
            <a:off x="1721852" y="1379991"/>
            <a:ext cx="8988056" cy="369332"/>
          </a:xfrm>
          <a:prstGeom prst="rect">
            <a:avLst/>
          </a:prstGeom>
        </p:spPr>
        <p:txBody>
          <a:bodyPr wrap="square">
            <a:spAutoFit/>
          </a:bodyPr>
          <a:lstStyle/>
          <a:p>
            <a:r>
              <a:rPr lang="en-US" i="1" smtClean="0"/>
              <a:t>“Avoid </a:t>
            </a:r>
            <a:r>
              <a:rPr lang="en-US" i="1"/>
              <a:t>lines longer than 80 characters, since they’re not handled well by many terminals and tools</a:t>
            </a:r>
            <a:r>
              <a:rPr lang="en-US" i="1" smtClean="0"/>
              <a:t>.”</a:t>
            </a:r>
            <a:endParaRPr lang="en-US" i="1"/>
          </a:p>
        </p:txBody>
      </p:sp>
      <p:sp>
        <p:nvSpPr>
          <p:cNvPr id="7" name="TextBox 6"/>
          <p:cNvSpPr txBox="1"/>
          <p:nvPr/>
        </p:nvSpPr>
        <p:spPr>
          <a:xfrm>
            <a:off x="4391246" y="2329636"/>
            <a:ext cx="3649269" cy="369332"/>
          </a:xfrm>
          <a:prstGeom prst="rect">
            <a:avLst/>
          </a:prstGeom>
          <a:noFill/>
        </p:spPr>
        <p:txBody>
          <a:bodyPr wrap="none" rtlCol="0">
            <a:spAutoFit/>
          </a:bodyPr>
          <a:lstStyle/>
          <a:p>
            <a:r>
              <a:rPr lang="en-US" i="1" dirty="0" smtClean="0"/>
              <a:t>This line is the represents 80 characters</a:t>
            </a:r>
            <a:endParaRPr lang="en-US" i="1" dirty="0"/>
          </a:p>
        </p:txBody>
      </p:sp>
      <p:cxnSp>
        <p:nvCxnSpPr>
          <p:cNvPr id="9" name="Straight Arrow Connector 8"/>
          <p:cNvCxnSpPr/>
          <p:nvPr/>
        </p:nvCxnSpPr>
        <p:spPr>
          <a:xfrm>
            <a:off x="6305107" y="2604977"/>
            <a:ext cx="265814" cy="31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6829941" y="3202024"/>
            <a:ext cx="5014728" cy="2108934"/>
          </a:xfrm>
          <a:prstGeom prst="rect">
            <a:avLst/>
          </a:prstGeom>
        </p:spPr>
      </p:pic>
      <p:sp>
        <p:nvSpPr>
          <p:cNvPr id="11" name="Rectangle 10"/>
          <p:cNvSpPr/>
          <p:nvPr/>
        </p:nvSpPr>
        <p:spPr>
          <a:xfrm>
            <a:off x="1721852" y="5873494"/>
            <a:ext cx="8988056" cy="646331"/>
          </a:xfrm>
          <a:prstGeom prst="rect">
            <a:avLst/>
          </a:prstGeom>
        </p:spPr>
        <p:txBody>
          <a:bodyPr wrap="square">
            <a:spAutoFit/>
          </a:bodyPr>
          <a:lstStyle/>
          <a:p>
            <a:r>
              <a:rPr lang="en-US" dirty="0" smtClean="0"/>
              <a:t>This also makes it a lot more easy to read as all the code can be seen without having to scroll right</a:t>
            </a:r>
            <a:endParaRPr lang="en-US" dirty="0"/>
          </a:p>
        </p:txBody>
      </p:sp>
    </p:spTree>
    <p:extLst>
      <p:ext uri="{BB962C8B-B14F-4D97-AF65-F5344CB8AC3E}">
        <p14:creationId xmlns:p14="http://schemas.microsoft.com/office/powerpoint/2010/main" val="112932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807</TotalTime>
  <Words>3877</Words>
  <Application>Microsoft Macintosh PowerPoint</Application>
  <PresentationFormat>Widescreen</PresentationFormat>
  <Paragraphs>422</Paragraphs>
  <Slides>115</Slides>
  <Notes>13</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Calibri</vt:lpstr>
      <vt:lpstr>Gill Sans MT</vt:lpstr>
      <vt:lpstr>Mangal</vt:lpstr>
      <vt:lpstr>Arial</vt:lpstr>
      <vt:lpstr>Parcel</vt:lpstr>
      <vt:lpstr>Theseus and Minotaur</vt:lpstr>
      <vt:lpstr>My Controller, View and Model</vt:lpstr>
      <vt:lpstr>Expected Mark for View</vt:lpstr>
      <vt:lpstr>MUST feature #1</vt:lpstr>
      <vt:lpstr>Must Feature #1 - Video</vt:lpstr>
      <vt:lpstr>Must Feature #1- code example</vt:lpstr>
      <vt:lpstr>Must Feature #1- code example</vt:lpstr>
      <vt:lpstr>Must Feature #1- expected mark</vt:lpstr>
      <vt:lpstr>MUST feature #2</vt:lpstr>
      <vt:lpstr>Must Feature #2 - Video</vt:lpstr>
      <vt:lpstr>Must Feature #2- code example</vt:lpstr>
      <vt:lpstr>Must Feature #2- code example</vt:lpstr>
      <vt:lpstr>Must Feature #2- expected mark</vt:lpstr>
      <vt:lpstr>MUST feature #3</vt:lpstr>
      <vt:lpstr>Must Feature #3 - Video</vt:lpstr>
      <vt:lpstr>Must Feature #3- code example</vt:lpstr>
      <vt:lpstr>Must Feature #3- code example</vt:lpstr>
      <vt:lpstr>Must Feature #3- expected mark</vt:lpstr>
      <vt:lpstr>MUST feature #4</vt:lpstr>
      <vt:lpstr>Must Feature #4 - Video</vt:lpstr>
      <vt:lpstr>Must Feature #4- code example</vt:lpstr>
      <vt:lpstr>Must Feature #4- code example</vt:lpstr>
      <vt:lpstr>Must Feature #4- expected mark</vt:lpstr>
      <vt:lpstr>MUST feature #5</vt:lpstr>
      <vt:lpstr>Must Feature #5 - Video</vt:lpstr>
      <vt:lpstr>Must Feature #5- code example</vt:lpstr>
      <vt:lpstr>Must Feature #5- code example</vt:lpstr>
      <vt:lpstr>Must Feature #5- expected mark</vt:lpstr>
      <vt:lpstr>MUST feature #6</vt:lpstr>
      <vt:lpstr>Must Feature #6 - Video</vt:lpstr>
      <vt:lpstr>Must Feature #6- code example</vt:lpstr>
      <vt:lpstr>Must Feature #6- code example</vt:lpstr>
      <vt:lpstr>Must Feature #6- expected mark</vt:lpstr>
      <vt:lpstr>MUST feature #7</vt:lpstr>
      <vt:lpstr>Must Feature #7 - Video</vt:lpstr>
      <vt:lpstr>Must Feature #7- code example</vt:lpstr>
      <vt:lpstr>Must Feature #7- code example</vt:lpstr>
      <vt:lpstr>Must Feature #7- expected mark</vt:lpstr>
      <vt:lpstr>MUST feature #8</vt:lpstr>
      <vt:lpstr>Must Feature #8 - Video</vt:lpstr>
      <vt:lpstr>Must Feature #8- code example</vt:lpstr>
      <vt:lpstr>Must Feature #8- code example</vt:lpstr>
      <vt:lpstr>Must Feature #8- expected mark</vt:lpstr>
      <vt:lpstr>MUST feature #9</vt:lpstr>
      <vt:lpstr>Must Feature #9 - Video</vt:lpstr>
      <vt:lpstr>Must Feature #9- code example</vt:lpstr>
      <vt:lpstr>Must Feature #9- expected mark</vt:lpstr>
      <vt:lpstr>MUST feature #10</vt:lpstr>
      <vt:lpstr>Must Feature #10 - Video</vt:lpstr>
      <vt:lpstr>Must Feature #10- code example</vt:lpstr>
      <vt:lpstr>Must Feature #10- expected mark</vt:lpstr>
      <vt:lpstr>MUST feature #11</vt:lpstr>
      <vt:lpstr>Must Feature #11 - Video</vt:lpstr>
      <vt:lpstr>Must Feature #11 - Video</vt:lpstr>
      <vt:lpstr>Must Feature #11- code example</vt:lpstr>
      <vt:lpstr>Must Feature #11- code example</vt:lpstr>
      <vt:lpstr>Must Feature #11- expected mark</vt:lpstr>
      <vt:lpstr>MUST feature #12</vt:lpstr>
      <vt:lpstr>Must Feature #12 - Video</vt:lpstr>
      <vt:lpstr>Must Feature #12 - Video</vt:lpstr>
      <vt:lpstr>Must Feature #12- code example</vt:lpstr>
      <vt:lpstr>Must Feature #12- code example</vt:lpstr>
      <vt:lpstr>Must Feature #12- expected mark</vt:lpstr>
      <vt:lpstr>MUST feature #13</vt:lpstr>
      <vt:lpstr>Must Feature #13 - Video</vt:lpstr>
      <vt:lpstr>Must Feature #13- code example</vt:lpstr>
      <vt:lpstr>Must Feature #13- expected mark</vt:lpstr>
      <vt:lpstr>MUST feature #14</vt:lpstr>
      <vt:lpstr>Must Feature #14 - SOund</vt:lpstr>
      <vt:lpstr>Must Feature #14- code example</vt:lpstr>
      <vt:lpstr>Must Feature #14- expected mark</vt:lpstr>
      <vt:lpstr>MUST feature #15</vt:lpstr>
      <vt:lpstr>Must Feature #15 - SOund</vt:lpstr>
      <vt:lpstr>Must Feature #15- code example</vt:lpstr>
      <vt:lpstr>Must Feature #15- expected mark</vt:lpstr>
      <vt:lpstr>Could Have feature #1</vt:lpstr>
      <vt:lpstr>Could Have Feature #1 - Video</vt:lpstr>
      <vt:lpstr>Could Have Feature #1- code example</vt:lpstr>
      <vt:lpstr>Could Have Feature #1- expected mark</vt:lpstr>
      <vt:lpstr>Could Have feature #2</vt:lpstr>
      <vt:lpstr>Could Have Feature #1 - Video</vt:lpstr>
      <vt:lpstr>Could Have Feature #2- code example</vt:lpstr>
      <vt:lpstr>Could Have Feature #2- expected mark</vt:lpstr>
      <vt:lpstr>My Controller and View With Jacob's Model</vt:lpstr>
      <vt:lpstr>Jacob’s Model</vt:lpstr>
      <vt:lpstr>Jacob’s Model</vt:lpstr>
      <vt:lpstr>Jacob’s Model</vt:lpstr>
      <vt:lpstr>Jacob’s Model</vt:lpstr>
      <vt:lpstr>Jacobs Model</vt:lpstr>
      <vt:lpstr>Theory #1</vt:lpstr>
      <vt:lpstr>State the Theory</vt:lpstr>
      <vt:lpstr>Credible Reference</vt:lpstr>
      <vt:lpstr>What I have  done</vt:lpstr>
      <vt:lpstr>Comparison</vt:lpstr>
      <vt:lpstr>Evaluation, Statement</vt:lpstr>
      <vt:lpstr>Theory #2</vt:lpstr>
      <vt:lpstr>State The Theory</vt:lpstr>
      <vt:lpstr>Credible Reference</vt:lpstr>
      <vt:lpstr>What I Have Done</vt:lpstr>
      <vt:lpstr>Comparison</vt:lpstr>
      <vt:lpstr>Comparison, Evaluation, Statement</vt:lpstr>
      <vt:lpstr>What I have done</vt:lpstr>
      <vt:lpstr>What I have done</vt:lpstr>
      <vt:lpstr>What I have done</vt:lpstr>
      <vt:lpstr>Comparison, Evaluation, Statement</vt:lpstr>
      <vt:lpstr>Theory 3</vt:lpstr>
      <vt:lpstr>Statement Of Theory</vt:lpstr>
      <vt:lpstr>Credible Reference</vt:lpstr>
      <vt:lpstr>What I Have Done</vt:lpstr>
      <vt:lpstr>Comparison, Evaluation, Statement</vt:lpstr>
      <vt:lpstr>Theory 4</vt:lpstr>
      <vt:lpstr>State the theory</vt:lpstr>
      <vt:lpstr>Credible Reference</vt:lpstr>
      <vt:lpstr>What I Have Done</vt:lpstr>
      <vt:lpstr>Comparison, Evaluation, Statement</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Theseus and Minotaur</dc:title>
  <dc:creator>Isaac Mackle</dc:creator>
  <cp:lastModifiedBy>Isaac Mackle</cp:lastModifiedBy>
  <cp:revision>91</cp:revision>
  <dcterms:created xsi:type="dcterms:W3CDTF">2017-04-30T22:04:23Z</dcterms:created>
  <dcterms:modified xsi:type="dcterms:W3CDTF">2017-06-26T12:39:30Z</dcterms:modified>
</cp:coreProperties>
</file>